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57" r:id="rId3"/>
    <p:sldId id="258" r:id="rId4"/>
    <p:sldId id="259" r:id="rId5"/>
    <p:sldId id="267" r:id="rId6"/>
    <p:sldId id="268" r:id="rId7"/>
    <p:sldId id="361" r:id="rId8"/>
    <p:sldId id="363" r:id="rId9"/>
    <p:sldId id="366" r:id="rId10"/>
    <p:sldId id="364" r:id="rId11"/>
    <p:sldId id="365" r:id="rId12"/>
    <p:sldId id="269" r:id="rId13"/>
    <p:sldId id="362" r:id="rId14"/>
    <p:sldId id="270" r:id="rId15"/>
    <p:sldId id="290"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7" r:id="rId30"/>
    <p:sldId id="318" r:id="rId31"/>
    <p:sldId id="319" r:id="rId32"/>
    <p:sldId id="310" r:id="rId33"/>
    <p:sldId id="315" r:id="rId34"/>
    <p:sldId id="320" r:id="rId35"/>
    <p:sldId id="321" r:id="rId36"/>
    <p:sldId id="322" r:id="rId37"/>
    <p:sldId id="323" r:id="rId38"/>
    <p:sldId id="324" r:id="rId39"/>
    <p:sldId id="311" r:id="rId40"/>
    <p:sldId id="316" r:id="rId41"/>
    <p:sldId id="314" r:id="rId42"/>
    <p:sldId id="313"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 id="351" r:id="rId70"/>
    <p:sldId id="352" r:id="rId71"/>
    <p:sldId id="353" r:id="rId72"/>
    <p:sldId id="354" r:id="rId73"/>
    <p:sldId id="355" r:id="rId74"/>
    <p:sldId id="356" r:id="rId75"/>
    <p:sldId id="357" r:id="rId76"/>
    <p:sldId id="358" r:id="rId77"/>
    <p:sldId id="359" r:id="rId78"/>
    <p:sldId id="360" r:id="rId79"/>
    <p:sldId id="312" r:id="rId80"/>
  </p:sldIdLst>
  <p:sldSz cx="9144000" cy="6858000" type="screen4x3"/>
  <p:notesSz cx="7010400"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07" autoAdjust="0"/>
  </p:normalViewPr>
  <p:slideViewPr>
    <p:cSldViewPr snapToGrid="0">
      <p:cViewPr varScale="1">
        <p:scale>
          <a:sx n="37" d="100"/>
          <a:sy n="37" d="100"/>
        </p:scale>
        <p:origin x="12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1"/>
            <a:ext cx="3038475" cy="461963"/>
          </a:xfrm>
          <a:prstGeom prst="rect">
            <a:avLst/>
          </a:prstGeom>
        </p:spPr>
        <p:txBody>
          <a:bodyPr vert="horz" lIns="91440" tIns="45720" rIns="91440" bIns="45720" rtlCol="0"/>
          <a:lstStyle>
            <a:lvl1pPr algn="r">
              <a:defRPr sz="1200"/>
            </a:lvl1pPr>
          </a:lstStyle>
          <a:p>
            <a:fld id="{E61BC898-37BB-4974-9354-E0A811FCF1EF}" type="datetimeFigureOut">
              <a:rPr lang="en-US" smtClean="0"/>
              <a:t>11/27/2018</a:t>
            </a:fld>
            <a:endParaRPr lang="en-US"/>
          </a:p>
        </p:txBody>
      </p:sp>
      <p:sp>
        <p:nvSpPr>
          <p:cNvPr id="4" name="Slide Image Placeholder 3"/>
          <p:cNvSpPr>
            <a:spLocks noGrp="1" noRot="1" noChangeAspect="1"/>
          </p:cNvSpPr>
          <p:nvPr>
            <p:ph type="sldImg" idx="2"/>
          </p:nvPr>
        </p:nvSpPr>
        <p:spPr>
          <a:xfrm>
            <a:off x="1430338" y="1152525"/>
            <a:ext cx="41497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61413"/>
            <a:ext cx="3038475"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761413"/>
            <a:ext cx="3038475" cy="461962"/>
          </a:xfrm>
          <a:prstGeom prst="rect">
            <a:avLst/>
          </a:prstGeom>
        </p:spPr>
        <p:txBody>
          <a:bodyPr vert="horz" lIns="91440" tIns="45720" rIns="91440" bIns="45720" rtlCol="0" anchor="b"/>
          <a:lstStyle>
            <a:lvl1pPr algn="r">
              <a:defRPr sz="1200"/>
            </a:lvl1pPr>
          </a:lstStyle>
          <a:p>
            <a:fld id="{CF705781-140C-4D42-AF86-0826D146FC2E}" type="slidenum">
              <a:rPr lang="en-US" smtClean="0"/>
              <a:t>‹#›</a:t>
            </a:fld>
            <a:endParaRPr lang="en-US"/>
          </a:p>
        </p:txBody>
      </p:sp>
    </p:spTree>
    <p:extLst>
      <p:ext uri="{BB962C8B-B14F-4D97-AF65-F5344CB8AC3E}">
        <p14:creationId xmlns:p14="http://schemas.microsoft.com/office/powerpoint/2010/main" val="292027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15</a:t>
            </a:fld>
            <a:endParaRPr lang="en-US"/>
          </a:p>
        </p:txBody>
      </p:sp>
    </p:spTree>
    <p:extLst>
      <p:ext uri="{BB962C8B-B14F-4D97-AF65-F5344CB8AC3E}">
        <p14:creationId xmlns:p14="http://schemas.microsoft.com/office/powerpoint/2010/main" val="2764370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24</a:t>
            </a:fld>
            <a:endParaRPr lang="en-US"/>
          </a:p>
        </p:txBody>
      </p:sp>
    </p:spTree>
    <p:extLst>
      <p:ext uri="{BB962C8B-B14F-4D97-AF65-F5344CB8AC3E}">
        <p14:creationId xmlns:p14="http://schemas.microsoft.com/office/powerpoint/2010/main" val="2843700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25</a:t>
            </a:fld>
            <a:endParaRPr lang="en-US"/>
          </a:p>
        </p:txBody>
      </p:sp>
    </p:spTree>
    <p:extLst>
      <p:ext uri="{BB962C8B-B14F-4D97-AF65-F5344CB8AC3E}">
        <p14:creationId xmlns:p14="http://schemas.microsoft.com/office/powerpoint/2010/main" val="177983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26</a:t>
            </a:fld>
            <a:endParaRPr lang="en-US"/>
          </a:p>
        </p:txBody>
      </p:sp>
    </p:spTree>
    <p:extLst>
      <p:ext uri="{BB962C8B-B14F-4D97-AF65-F5344CB8AC3E}">
        <p14:creationId xmlns:p14="http://schemas.microsoft.com/office/powerpoint/2010/main" val="232466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27</a:t>
            </a:fld>
            <a:endParaRPr lang="en-US"/>
          </a:p>
        </p:txBody>
      </p:sp>
    </p:spTree>
    <p:extLst>
      <p:ext uri="{BB962C8B-B14F-4D97-AF65-F5344CB8AC3E}">
        <p14:creationId xmlns:p14="http://schemas.microsoft.com/office/powerpoint/2010/main" val="275605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28</a:t>
            </a:fld>
            <a:endParaRPr lang="en-US"/>
          </a:p>
        </p:txBody>
      </p:sp>
    </p:spTree>
    <p:extLst>
      <p:ext uri="{BB962C8B-B14F-4D97-AF65-F5344CB8AC3E}">
        <p14:creationId xmlns:p14="http://schemas.microsoft.com/office/powerpoint/2010/main" val="390540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29</a:t>
            </a:fld>
            <a:endParaRPr lang="en-US"/>
          </a:p>
        </p:txBody>
      </p:sp>
    </p:spTree>
    <p:extLst>
      <p:ext uri="{BB962C8B-B14F-4D97-AF65-F5344CB8AC3E}">
        <p14:creationId xmlns:p14="http://schemas.microsoft.com/office/powerpoint/2010/main" val="170090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30</a:t>
            </a:fld>
            <a:endParaRPr lang="en-US"/>
          </a:p>
        </p:txBody>
      </p:sp>
    </p:spTree>
    <p:extLst>
      <p:ext uri="{BB962C8B-B14F-4D97-AF65-F5344CB8AC3E}">
        <p14:creationId xmlns:p14="http://schemas.microsoft.com/office/powerpoint/2010/main" val="4115877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31</a:t>
            </a:fld>
            <a:endParaRPr lang="en-US"/>
          </a:p>
        </p:txBody>
      </p:sp>
    </p:spTree>
    <p:extLst>
      <p:ext uri="{BB962C8B-B14F-4D97-AF65-F5344CB8AC3E}">
        <p14:creationId xmlns:p14="http://schemas.microsoft.com/office/powerpoint/2010/main" val="582494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32</a:t>
            </a:fld>
            <a:endParaRPr lang="en-US"/>
          </a:p>
        </p:txBody>
      </p:sp>
    </p:spTree>
    <p:extLst>
      <p:ext uri="{BB962C8B-B14F-4D97-AF65-F5344CB8AC3E}">
        <p14:creationId xmlns:p14="http://schemas.microsoft.com/office/powerpoint/2010/main" val="2953837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33</a:t>
            </a:fld>
            <a:endParaRPr lang="en-US"/>
          </a:p>
        </p:txBody>
      </p:sp>
    </p:spTree>
    <p:extLst>
      <p:ext uri="{BB962C8B-B14F-4D97-AF65-F5344CB8AC3E}">
        <p14:creationId xmlns:p14="http://schemas.microsoft.com/office/powerpoint/2010/main" val="334753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16</a:t>
            </a:fld>
            <a:endParaRPr lang="en-US"/>
          </a:p>
        </p:txBody>
      </p:sp>
    </p:spTree>
    <p:extLst>
      <p:ext uri="{BB962C8B-B14F-4D97-AF65-F5344CB8AC3E}">
        <p14:creationId xmlns:p14="http://schemas.microsoft.com/office/powerpoint/2010/main" val="1280206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34</a:t>
            </a:fld>
            <a:endParaRPr lang="en-US"/>
          </a:p>
        </p:txBody>
      </p:sp>
    </p:spTree>
    <p:extLst>
      <p:ext uri="{BB962C8B-B14F-4D97-AF65-F5344CB8AC3E}">
        <p14:creationId xmlns:p14="http://schemas.microsoft.com/office/powerpoint/2010/main" val="1923304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35</a:t>
            </a:fld>
            <a:endParaRPr lang="en-US"/>
          </a:p>
        </p:txBody>
      </p:sp>
    </p:spTree>
    <p:extLst>
      <p:ext uri="{BB962C8B-B14F-4D97-AF65-F5344CB8AC3E}">
        <p14:creationId xmlns:p14="http://schemas.microsoft.com/office/powerpoint/2010/main" val="3109422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36</a:t>
            </a:fld>
            <a:endParaRPr lang="en-US"/>
          </a:p>
        </p:txBody>
      </p:sp>
    </p:spTree>
    <p:extLst>
      <p:ext uri="{BB962C8B-B14F-4D97-AF65-F5344CB8AC3E}">
        <p14:creationId xmlns:p14="http://schemas.microsoft.com/office/powerpoint/2010/main" val="1180673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37</a:t>
            </a:fld>
            <a:endParaRPr lang="en-US"/>
          </a:p>
        </p:txBody>
      </p:sp>
    </p:spTree>
    <p:extLst>
      <p:ext uri="{BB962C8B-B14F-4D97-AF65-F5344CB8AC3E}">
        <p14:creationId xmlns:p14="http://schemas.microsoft.com/office/powerpoint/2010/main" val="649650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38</a:t>
            </a:fld>
            <a:endParaRPr lang="en-US"/>
          </a:p>
        </p:txBody>
      </p:sp>
    </p:spTree>
    <p:extLst>
      <p:ext uri="{BB962C8B-B14F-4D97-AF65-F5344CB8AC3E}">
        <p14:creationId xmlns:p14="http://schemas.microsoft.com/office/powerpoint/2010/main" val="2686072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39</a:t>
            </a:fld>
            <a:endParaRPr lang="en-US"/>
          </a:p>
        </p:txBody>
      </p:sp>
    </p:spTree>
    <p:extLst>
      <p:ext uri="{BB962C8B-B14F-4D97-AF65-F5344CB8AC3E}">
        <p14:creationId xmlns:p14="http://schemas.microsoft.com/office/powerpoint/2010/main" val="3285432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40</a:t>
            </a:fld>
            <a:endParaRPr lang="en-US"/>
          </a:p>
        </p:txBody>
      </p:sp>
    </p:spTree>
    <p:extLst>
      <p:ext uri="{BB962C8B-B14F-4D97-AF65-F5344CB8AC3E}">
        <p14:creationId xmlns:p14="http://schemas.microsoft.com/office/powerpoint/2010/main" val="828325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41</a:t>
            </a:fld>
            <a:endParaRPr lang="en-US"/>
          </a:p>
        </p:txBody>
      </p:sp>
    </p:spTree>
    <p:extLst>
      <p:ext uri="{BB962C8B-B14F-4D97-AF65-F5344CB8AC3E}">
        <p14:creationId xmlns:p14="http://schemas.microsoft.com/office/powerpoint/2010/main" val="2187366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42</a:t>
            </a:fld>
            <a:endParaRPr lang="en-US"/>
          </a:p>
        </p:txBody>
      </p:sp>
    </p:spTree>
    <p:extLst>
      <p:ext uri="{BB962C8B-B14F-4D97-AF65-F5344CB8AC3E}">
        <p14:creationId xmlns:p14="http://schemas.microsoft.com/office/powerpoint/2010/main" val="3165845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43</a:t>
            </a:fld>
            <a:endParaRPr lang="en-US"/>
          </a:p>
        </p:txBody>
      </p:sp>
    </p:spTree>
    <p:extLst>
      <p:ext uri="{BB962C8B-B14F-4D97-AF65-F5344CB8AC3E}">
        <p14:creationId xmlns:p14="http://schemas.microsoft.com/office/powerpoint/2010/main" val="352931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17</a:t>
            </a:fld>
            <a:endParaRPr lang="en-US"/>
          </a:p>
        </p:txBody>
      </p:sp>
    </p:spTree>
    <p:extLst>
      <p:ext uri="{BB962C8B-B14F-4D97-AF65-F5344CB8AC3E}">
        <p14:creationId xmlns:p14="http://schemas.microsoft.com/office/powerpoint/2010/main" val="2454722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44</a:t>
            </a:fld>
            <a:endParaRPr lang="en-US"/>
          </a:p>
        </p:txBody>
      </p:sp>
    </p:spTree>
    <p:extLst>
      <p:ext uri="{BB962C8B-B14F-4D97-AF65-F5344CB8AC3E}">
        <p14:creationId xmlns:p14="http://schemas.microsoft.com/office/powerpoint/2010/main" val="648296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45</a:t>
            </a:fld>
            <a:endParaRPr lang="en-US"/>
          </a:p>
        </p:txBody>
      </p:sp>
    </p:spTree>
    <p:extLst>
      <p:ext uri="{BB962C8B-B14F-4D97-AF65-F5344CB8AC3E}">
        <p14:creationId xmlns:p14="http://schemas.microsoft.com/office/powerpoint/2010/main" val="855222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46</a:t>
            </a:fld>
            <a:endParaRPr lang="en-US"/>
          </a:p>
        </p:txBody>
      </p:sp>
    </p:spTree>
    <p:extLst>
      <p:ext uri="{BB962C8B-B14F-4D97-AF65-F5344CB8AC3E}">
        <p14:creationId xmlns:p14="http://schemas.microsoft.com/office/powerpoint/2010/main" val="1866782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47</a:t>
            </a:fld>
            <a:endParaRPr lang="en-US"/>
          </a:p>
        </p:txBody>
      </p:sp>
    </p:spTree>
    <p:extLst>
      <p:ext uri="{BB962C8B-B14F-4D97-AF65-F5344CB8AC3E}">
        <p14:creationId xmlns:p14="http://schemas.microsoft.com/office/powerpoint/2010/main" val="1693435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48</a:t>
            </a:fld>
            <a:endParaRPr lang="en-US"/>
          </a:p>
        </p:txBody>
      </p:sp>
    </p:spTree>
    <p:extLst>
      <p:ext uri="{BB962C8B-B14F-4D97-AF65-F5344CB8AC3E}">
        <p14:creationId xmlns:p14="http://schemas.microsoft.com/office/powerpoint/2010/main" val="1241183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49</a:t>
            </a:fld>
            <a:endParaRPr lang="en-US"/>
          </a:p>
        </p:txBody>
      </p:sp>
    </p:spTree>
    <p:extLst>
      <p:ext uri="{BB962C8B-B14F-4D97-AF65-F5344CB8AC3E}">
        <p14:creationId xmlns:p14="http://schemas.microsoft.com/office/powerpoint/2010/main" val="596863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50</a:t>
            </a:fld>
            <a:endParaRPr lang="en-US"/>
          </a:p>
        </p:txBody>
      </p:sp>
    </p:spTree>
    <p:extLst>
      <p:ext uri="{BB962C8B-B14F-4D97-AF65-F5344CB8AC3E}">
        <p14:creationId xmlns:p14="http://schemas.microsoft.com/office/powerpoint/2010/main" val="4273118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51</a:t>
            </a:fld>
            <a:endParaRPr lang="en-US"/>
          </a:p>
        </p:txBody>
      </p:sp>
    </p:spTree>
    <p:extLst>
      <p:ext uri="{BB962C8B-B14F-4D97-AF65-F5344CB8AC3E}">
        <p14:creationId xmlns:p14="http://schemas.microsoft.com/office/powerpoint/2010/main" val="2142993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52</a:t>
            </a:fld>
            <a:endParaRPr lang="en-US"/>
          </a:p>
        </p:txBody>
      </p:sp>
    </p:spTree>
    <p:extLst>
      <p:ext uri="{BB962C8B-B14F-4D97-AF65-F5344CB8AC3E}">
        <p14:creationId xmlns:p14="http://schemas.microsoft.com/office/powerpoint/2010/main" val="904331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53</a:t>
            </a:fld>
            <a:endParaRPr lang="en-US"/>
          </a:p>
        </p:txBody>
      </p:sp>
    </p:spTree>
    <p:extLst>
      <p:ext uri="{BB962C8B-B14F-4D97-AF65-F5344CB8AC3E}">
        <p14:creationId xmlns:p14="http://schemas.microsoft.com/office/powerpoint/2010/main" val="383529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18</a:t>
            </a:fld>
            <a:endParaRPr lang="en-US"/>
          </a:p>
        </p:txBody>
      </p:sp>
    </p:spTree>
    <p:extLst>
      <p:ext uri="{BB962C8B-B14F-4D97-AF65-F5344CB8AC3E}">
        <p14:creationId xmlns:p14="http://schemas.microsoft.com/office/powerpoint/2010/main" val="3212188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54</a:t>
            </a:fld>
            <a:endParaRPr lang="en-US"/>
          </a:p>
        </p:txBody>
      </p:sp>
    </p:spTree>
    <p:extLst>
      <p:ext uri="{BB962C8B-B14F-4D97-AF65-F5344CB8AC3E}">
        <p14:creationId xmlns:p14="http://schemas.microsoft.com/office/powerpoint/2010/main" val="3284975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55</a:t>
            </a:fld>
            <a:endParaRPr lang="en-US"/>
          </a:p>
        </p:txBody>
      </p:sp>
    </p:spTree>
    <p:extLst>
      <p:ext uri="{BB962C8B-B14F-4D97-AF65-F5344CB8AC3E}">
        <p14:creationId xmlns:p14="http://schemas.microsoft.com/office/powerpoint/2010/main" val="2037325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56</a:t>
            </a:fld>
            <a:endParaRPr lang="en-US"/>
          </a:p>
        </p:txBody>
      </p:sp>
    </p:spTree>
    <p:extLst>
      <p:ext uri="{BB962C8B-B14F-4D97-AF65-F5344CB8AC3E}">
        <p14:creationId xmlns:p14="http://schemas.microsoft.com/office/powerpoint/2010/main" val="1126239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57</a:t>
            </a:fld>
            <a:endParaRPr lang="en-US"/>
          </a:p>
        </p:txBody>
      </p:sp>
    </p:spTree>
    <p:extLst>
      <p:ext uri="{BB962C8B-B14F-4D97-AF65-F5344CB8AC3E}">
        <p14:creationId xmlns:p14="http://schemas.microsoft.com/office/powerpoint/2010/main" val="2634365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58</a:t>
            </a:fld>
            <a:endParaRPr lang="en-US"/>
          </a:p>
        </p:txBody>
      </p:sp>
    </p:spTree>
    <p:extLst>
      <p:ext uri="{BB962C8B-B14F-4D97-AF65-F5344CB8AC3E}">
        <p14:creationId xmlns:p14="http://schemas.microsoft.com/office/powerpoint/2010/main" val="291748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59</a:t>
            </a:fld>
            <a:endParaRPr lang="en-US"/>
          </a:p>
        </p:txBody>
      </p:sp>
    </p:spTree>
    <p:extLst>
      <p:ext uri="{BB962C8B-B14F-4D97-AF65-F5344CB8AC3E}">
        <p14:creationId xmlns:p14="http://schemas.microsoft.com/office/powerpoint/2010/main" val="2998276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60</a:t>
            </a:fld>
            <a:endParaRPr lang="en-US"/>
          </a:p>
        </p:txBody>
      </p:sp>
    </p:spTree>
    <p:extLst>
      <p:ext uri="{BB962C8B-B14F-4D97-AF65-F5344CB8AC3E}">
        <p14:creationId xmlns:p14="http://schemas.microsoft.com/office/powerpoint/2010/main" val="2812196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61</a:t>
            </a:fld>
            <a:endParaRPr lang="en-US"/>
          </a:p>
        </p:txBody>
      </p:sp>
    </p:spTree>
    <p:extLst>
      <p:ext uri="{BB962C8B-B14F-4D97-AF65-F5344CB8AC3E}">
        <p14:creationId xmlns:p14="http://schemas.microsoft.com/office/powerpoint/2010/main" val="3788275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62</a:t>
            </a:fld>
            <a:endParaRPr lang="en-US"/>
          </a:p>
        </p:txBody>
      </p:sp>
    </p:spTree>
    <p:extLst>
      <p:ext uri="{BB962C8B-B14F-4D97-AF65-F5344CB8AC3E}">
        <p14:creationId xmlns:p14="http://schemas.microsoft.com/office/powerpoint/2010/main" val="888430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63</a:t>
            </a:fld>
            <a:endParaRPr lang="en-US"/>
          </a:p>
        </p:txBody>
      </p:sp>
    </p:spTree>
    <p:extLst>
      <p:ext uri="{BB962C8B-B14F-4D97-AF65-F5344CB8AC3E}">
        <p14:creationId xmlns:p14="http://schemas.microsoft.com/office/powerpoint/2010/main" val="419211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19</a:t>
            </a:fld>
            <a:endParaRPr lang="en-US"/>
          </a:p>
        </p:txBody>
      </p:sp>
    </p:spTree>
    <p:extLst>
      <p:ext uri="{BB962C8B-B14F-4D97-AF65-F5344CB8AC3E}">
        <p14:creationId xmlns:p14="http://schemas.microsoft.com/office/powerpoint/2010/main" val="4814534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64</a:t>
            </a:fld>
            <a:endParaRPr lang="en-US"/>
          </a:p>
        </p:txBody>
      </p:sp>
    </p:spTree>
    <p:extLst>
      <p:ext uri="{BB962C8B-B14F-4D97-AF65-F5344CB8AC3E}">
        <p14:creationId xmlns:p14="http://schemas.microsoft.com/office/powerpoint/2010/main" val="2011357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65</a:t>
            </a:fld>
            <a:endParaRPr lang="en-US"/>
          </a:p>
        </p:txBody>
      </p:sp>
    </p:spTree>
    <p:extLst>
      <p:ext uri="{BB962C8B-B14F-4D97-AF65-F5344CB8AC3E}">
        <p14:creationId xmlns:p14="http://schemas.microsoft.com/office/powerpoint/2010/main" val="1065743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66</a:t>
            </a:fld>
            <a:endParaRPr lang="en-US"/>
          </a:p>
        </p:txBody>
      </p:sp>
    </p:spTree>
    <p:extLst>
      <p:ext uri="{BB962C8B-B14F-4D97-AF65-F5344CB8AC3E}">
        <p14:creationId xmlns:p14="http://schemas.microsoft.com/office/powerpoint/2010/main" val="1874729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67</a:t>
            </a:fld>
            <a:endParaRPr lang="en-US"/>
          </a:p>
        </p:txBody>
      </p:sp>
    </p:spTree>
    <p:extLst>
      <p:ext uri="{BB962C8B-B14F-4D97-AF65-F5344CB8AC3E}">
        <p14:creationId xmlns:p14="http://schemas.microsoft.com/office/powerpoint/2010/main" val="3764136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68</a:t>
            </a:fld>
            <a:endParaRPr lang="en-US"/>
          </a:p>
        </p:txBody>
      </p:sp>
    </p:spTree>
    <p:extLst>
      <p:ext uri="{BB962C8B-B14F-4D97-AF65-F5344CB8AC3E}">
        <p14:creationId xmlns:p14="http://schemas.microsoft.com/office/powerpoint/2010/main" val="1949234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69</a:t>
            </a:fld>
            <a:endParaRPr lang="en-US"/>
          </a:p>
        </p:txBody>
      </p:sp>
    </p:spTree>
    <p:extLst>
      <p:ext uri="{BB962C8B-B14F-4D97-AF65-F5344CB8AC3E}">
        <p14:creationId xmlns:p14="http://schemas.microsoft.com/office/powerpoint/2010/main" val="2302732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70</a:t>
            </a:fld>
            <a:endParaRPr lang="en-US"/>
          </a:p>
        </p:txBody>
      </p:sp>
    </p:spTree>
    <p:extLst>
      <p:ext uri="{BB962C8B-B14F-4D97-AF65-F5344CB8AC3E}">
        <p14:creationId xmlns:p14="http://schemas.microsoft.com/office/powerpoint/2010/main" val="19780973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71</a:t>
            </a:fld>
            <a:endParaRPr lang="en-US"/>
          </a:p>
        </p:txBody>
      </p:sp>
    </p:spTree>
    <p:extLst>
      <p:ext uri="{BB962C8B-B14F-4D97-AF65-F5344CB8AC3E}">
        <p14:creationId xmlns:p14="http://schemas.microsoft.com/office/powerpoint/2010/main" val="3432361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72</a:t>
            </a:fld>
            <a:endParaRPr lang="en-US"/>
          </a:p>
        </p:txBody>
      </p:sp>
    </p:spTree>
    <p:extLst>
      <p:ext uri="{BB962C8B-B14F-4D97-AF65-F5344CB8AC3E}">
        <p14:creationId xmlns:p14="http://schemas.microsoft.com/office/powerpoint/2010/main" val="374752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73</a:t>
            </a:fld>
            <a:endParaRPr lang="en-US"/>
          </a:p>
        </p:txBody>
      </p:sp>
    </p:spTree>
    <p:extLst>
      <p:ext uri="{BB962C8B-B14F-4D97-AF65-F5344CB8AC3E}">
        <p14:creationId xmlns:p14="http://schemas.microsoft.com/office/powerpoint/2010/main" val="35313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20</a:t>
            </a:fld>
            <a:endParaRPr lang="en-US"/>
          </a:p>
        </p:txBody>
      </p:sp>
    </p:spTree>
    <p:extLst>
      <p:ext uri="{BB962C8B-B14F-4D97-AF65-F5344CB8AC3E}">
        <p14:creationId xmlns:p14="http://schemas.microsoft.com/office/powerpoint/2010/main" val="3004023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74</a:t>
            </a:fld>
            <a:endParaRPr lang="en-US"/>
          </a:p>
        </p:txBody>
      </p:sp>
    </p:spTree>
    <p:extLst>
      <p:ext uri="{BB962C8B-B14F-4D97-AF65-F5344CB8AC3E}">
        <p14:creationId xmlns:p14="http://schemas.microsoft.com/office/powerpoint/2010/main" val="28940062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75</a:t>
            </a:fld>
            <a:endParaRPr lang="en-US"/>
          </a:p>
        </p:txBody>
      </p:sp>
    </p:spTree>
    <p:extLst>
      <p:ext uri="{BB962C8B-B14F-4D97-AF65-F5344CB8AC3E}">
        <p14:creationId xmlns:p14="http://schemas.microsoft.com/office/powerpoint/2010/main" val="21776218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76</a:t>
            </a:fld>
            <a:endParaRPr lang="en-US"/>
          </a:p>
        </p:txBody>
      </p:sp>
    </p:spTree>
    <p:extLst>
      <p:ext uri="{BB962C8B-B14F-4D97-AF65-F5344CB8AC3E}">
        <p14:creationId xmlns:p14="http://schemas.microsoft.com/office/powerpoint/2010/main" val="38907372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77</a:t>
            </a:fld>
            <a:endParaRPr lang="en-US"/>
          </a:p>
        </p:txBody>
      </p:sp>
    </p:spTree>
    <p:extLst>
      <p:ext uri="{BB962C8B-B14F-4D97-AF65-F5344CB8AC3E}">
        <p14:creationId xmlns:p14="http://schemas.microsoft.com/office/powerpoint/2010/main" val="32345553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78</a:t>
            </a:fld>
            <a:endParaRPr lang="en-US"/>
          </a:p>
        </p:txBody>
      </p:sp>
    </p:spTree>
    <p:extLst>
      <p:ext uri="{BB962C8B-B14F-4D97-AF65-F5344CB8AC3E}">
        <p14:creationId xmlns:p14="http://schemas.microsoft.com/office/powerpoint/2010/main" val="9554287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79</a:t>
            </a:fld>
            <a:endParaRPr lang="en-US"/>
          </a:p>
        </p:txBody>
      </p:sp>
    </p:spTree>
    <p:extLst>
      <p:ext uri="{BB962C8B-B14F-4D97-AF65-F5344CB8AC3E}">
        <p14:creationId xmlns:p14="http://schemas.microsoft.com/office/powerpoint/2010/main" val="323190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21</a:t>
            </a:fld>
            <a:endParaRPr lang="en-US"/>
          </a:p>
        </p:txBody>
      </p:sp>
    </p:spTree>
    <p:extLst>
      <p:ext uri="{BB962C8B-B14F-4D97-AF65-F5344CB8AC3E}">
        <p14:creationId xmlns:p14="http://schemas.microsoft.com/office/powerpoint/2010/main" val="367450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22</a:t>
            </a:fld>
            <a:endParaRPr lang="en-US"/>
          </a:p>
        </p:txBody>
      </p:sp>
    </p:spTree>
    <p:extLst>
      <p:ext uri="{BB962C8B-B14F-4D97-AF65-F5344CB8AC3E}">
        <p14:creationId xmlns:p14="http://schemas.microsoft.com/office/powerpoint/2010/main" val="11041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05781-140C-4D42-AF86-0826D146FC2E}" type="slidenum">
              <a:rPr lang="en-US" smtClean="0"/>
              <a:t>23</a:t>
            </a:fld>
            <a:endParaRPr lang="en-US"/>
          </a:p>
        </p:txBody>
      </p:sp>
    </p:spTree>
    <p:extLst>
      <p:ext uri="{BB962C8B-B14F-4D97-AF65-F5344CB8AC3E}">
        <p14:creationId xmlns:p14="http://schemas.microsoft.com/office/powerpoint/2010/main" val="116685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E93899-87F1-4C97-9C06-4A1BFE2D06A6}"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28990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A96A5A-3F24-4514-903B-5CA9BBB715FC}"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40030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74302C-640F-4FC1-BB36-DE94114F6D12}"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834076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F20DEC-D7FA-447E-9DF8-2BC647A3A2F0}"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78535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A8652A-8065-4A1E-9036-0400DA6972AE}" type="datetime1">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28428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3B1350-7ECD-4172-983C-16B6553BF6A8}"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120926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D7409B-5166-4361-964F-CC7575D70A46}" type="datetime1">
              <a:rPr lang="en-US" smtClean="0"/>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110153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607CFA-0E53-4501-A79D-4A3E03FDE14E}" type="datetime1">
              <a:rPr lang="en-US" smtClean="0"/>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99175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1D04C-534A-41B5-B6BE-11C0CD18B940}" type="datetime1">
              <a:rPr lang="en-US" smtClean="0"/>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423985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3C727F-7868-41E3-998C-3FB086E8E54D}"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09628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0AE59D-1C7E-413C-9E70-28B098FD113B}" type="datetime1">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43621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BAD4E-DEBD-446E-AD14-7545F2A8DA40}" type="datetime1">
              <a:rPr lang="en-US" smtClean="0"/>
              <a:t>11/27/2018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6D059-C0BB-4F98-8040-76D959D3FDC2}" type="slidenum">
              <a:rPr lang="en-US" smtClean="0"/>
              <a:t>‹#›</a:t>
            </a:fld>
            <a:endParaRPr lang="en-US"/>
          </a:p>
        </p:txBody>
      </p:sp>
    </p:spTree>
    <p:extLst>
      <p:ext uri="{BB962C8B-B14F-4D97-AF65-F5344CB8AC3E}">
        <p14:creationId xmlns:p14="http://schemas.microsoft.com/office/powerpoint/2010/main" val="2700004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portal.ct.gov/DCP/Trade-Practices-Division/New-Home-Construction-Information-for-Consumers" TargetMode="Externa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5.emf"/><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CDF6-24E6-44D3-B496-297584E012CE}"/>
              </a:ext>
            </a:extLst>
          </p:cNvPr>
          <p:cNvSpPr>
            <a:spLocks noGrp="1"/>
          </p:cNvSpPr>
          <p:nvPr>
            <p:ph type="ctrTitle"/>
          </p:nvPr>
        </p:nvSpPr>
        <p:spPr>
          <a:xfrm>
            <a:off x="1143000" y="1370559"/>
            <a:ext cx="6858000" cy="2882655"/>
          </a:xfrm>
        </p:spPr>
        <p:txBody>
          <a:bodyPr/>
          <a:lstStyle/>
          <a:p>
            <a:r>
              <a:rPr lang="en-US" altLang="en-US" b="1" dirty="0">
                <a:latin typeface="Arial Black" panose="020B0A04020102020204" pitchFamily="34" charset="0"/>
              </a:rPr>
              <a:t>Selling New</a:t>
            </a:r>
            <a:br>
              <a:rPr lang="en-US" altLang="en-US" b="1" dirty="0">
                <a:latin typeface="Arial Black" panose="020B0A04020102020204" pitchFamily="34" charset="0"/>
              </a:rPr>
            </a:br>
            <a:r>
              <a:rPr lang="en-US" altLang="en-US" b="1" dirty="0">
                <a:latin typeface="Arial Black" panose="020B0A04020102020204" pitchFamily="34" charset="0"/>
              </a:rPr>
              <a:t> Construction</a:t>
            </a:r>
            <a:endParaRPr lang="en-US" dirty="0"/>
          </a:p>
        </p:txBody>
      </p:sp>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00284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680844"/>
            <a:ext cx="507654" cy="643996"/>
          </a:xfrm>
          <a:prstGeom prst="rect">
            <a:avLst/>
          </a:prstGeom>
        </p:spPr>
      </p:pic>
      <p:pic>
        <p:nvPicPr>
          <p:cNvPr id="14" name="Picture 13">
            <a:extLst>
              <a:ext uri="{FF2B5EF4-FFF2-40B4-BE49-F238E27FC236}">
                <a16:creationId xmlns:a16="http://schemas.microsoft.com/office/drawing/2014/main" id="{3CCF8167-4500-4021-889F-39AB99F10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5832298"/>
            <a:ext cx="9144000" cy="45719"/>
          </a:xfrm>
          <a:prstGeom prst="rect">
            <a:avLst/>
          </a:prstGeom>
        </p:spPr>
      </p:pic>
      <p:sp>
        <p:nvSpPr>
          <p:cNvPr id="3" name="Slide Number Placeholder 2">
            <a:extLst>
              <a:ext uri="{FF2B5EF4-FFF2-40B4-BE49-F238E27FC236}">
                <a16:creationId xmlns:a16="http://schemas.microsoft.com/office/drawing/2014/main" id="{1FFB08D3-E12F-4B42-AED1-A41E5E06275F}"/>
              </a:ext>
            </a:extLst>
          </p:cNvPr>
          <p:cNvSpPr>
            <a:spLocks noGrp="1"/>
          </p:cNvSpPr>
          <p:nvPr>
            <p:ph type="sldNum" sz="quarter" idx="12"/>
          </p:nvPr>
        </p:nvSpPr>
        <p:spPr/>
        <p:txBody>
          <a:bodyPr/>
          <a:lstStyle/>
          <a:p>
            <a:fld id="{8E76D059-C0BB-4F98-8040-76D959D3FDC2}" type="slidenum">
              <a:rPr lang="en-US" smtClean="0"/>
              <a:t>1</a:t>
            </a:fld>
            <a:endParaRPr lang="en-US"/>
          </a:p>
        </p:txBody>
      </p:sp>
    </p:spTree>
    <p:extLst>
      <p:ext uri="{BB962C8B-B14F-4D97-AF65-F5344CB8AC3E}">
        <p14:creationId xmlns:p14="http://schemas.microsoft.com/office/powerpoint/2010/main" val="2429043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696" y="50394"/>
            <a:ext cx="507654" cy="643996"/>
          </a:xfrm>
          <a:prstGeom prst="rect">
            <a:avLst/>
          </a:prstGeom>
        </p:spPr>
      </p:pic>
      <p:sp>
        <p:nvSpPr>
          <p:cNvPr id="3" name="Rectangle 2">
            <a:extLst>
              <a:ext uri="{FF2B5EF4-FFF2-40B4-BE49-F238E27FC236}">
                <a16:creationId xmlns:a16="http://schemas.microsoft.com/office/drawing/2014/main" id="{00320D31-4B72-430D-8821-56C045B8675F}"/>
              </a:ext>
            </a:extLst>
          </p:cNvPr>
          <p:cNvSpPr/>
          <p:nvPr/>
        </p:nvSpPr>
        <p:spPr>
          <a:xfrm>
            <a:off x="397042" y="71838"/>
            <a:ext cx="4419800"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House Plans - Garage</a:t>
            </a:r>
          </a:p>
        </p:txBody>
      </p:sp>
      <p:sp>
        <p:nvSpPr>
          <p:cNvPr id="4" name="Slide Number Placeholder 3">
            <a:extLst>
              <a:ext uri="{FF2B5EF4-FFF2-40B4-BE49-F238E27FC236}">
                <a16:creationId xmlns:a16="http://schemas.microsoft.com/office/drawing/2014/main" id="{F4936DAE-B5D3-4D2B-BC64-26FA0E8A95C7}"/>
              </a:ext>
            </a:extLst>
          </p:cNvPr>
          <p:cNvSpPr>
            <a:spLocks noGrp="1"/>
          </p:cNvSpPr>
          <p:nvPr>
            <p:ph type="sldNum" sz="quarter" idx="12"/>
          </p:nvPr>
        </p:nvSpPr>
        <p:spPr/>
        <p:txBody>
          <a:bodyPr/>
          <a:lstStyle/>
          <a:p>
            <a:fld id="{8E76D059-C0BB-4F98-8040-76D959D3FDC2}" type="slidenum">
              <a:rPr lang="en-US" smtClean="0"/>
              <a:t>10</a:t>
            </a:fld>
            <a:endParaRPr lang="en-US"/>
          </a:p>
        </p:txBody>
      </p:sp>
      <p:pic>
        <p:nvPicPr>
          <p:cNvPr id="7" name="Picture 6">
            <a:extLst>
              <a:ext uri="{FF2B5EF4-FFF2-40B4-BE49-F238E27FC236}">
                <a16:creationId xmlns:a16="http://schemas.microsoft.com/office/drawing/2014/main" id="{5FC613E1-9FF4-403F-9B30-0DBF86063033}"/>
              </a:ext>
            </a:extLst>
          </p:cNvPr>
          <p:cNvPicPr>
            <a:picLocks noChangeAspect="1"/>
          </p:cNvPicPr>
          <p:nvPr/>
        </p:nvPicPr>
        <p:blipFill>
          <a:blip r:embed="rId4"/>
          <a:stretch>
            <a:fillRect/>
          </a:stretch>
        </p:blipFill>
        <p:spPr>
          <a:xfrm>
            <a:off x="240145" y="823110"/>
            <a:ext cx="8377382" cy="5580267"/>
          </a:xfrm>
          <a:prstGeom prst="rect">
            <a:avLst/>
          </a:prstGeom>
        </p:spPr>
      </p:pic>
    </p:spTree>
    <p:extLst>
      <p:ext uri="{BB962C8B-B14F-4D97-AF65-F5344CB8AC3E}">
        <p14:creationId xmlns:p14="http://schemas.microsoft.com/office/powerpoint/2010/main" val="1976899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696" y="50394"/>
            <a:ext cx="507654" cy="643996"/>
          </a:xfrm>
          <a:prstGeom prst="rect">
            <a:avLst/>
          </a:prstGeom>
        </p:spPr>
      </p:pic>
      <p:sp>
        <p:nvSpPr>
          <p:cNvPr id="3" name="Rectangle 2">
            <a:extLst>
              <a:ext uri="{FF2B5EF4-FFF2-40B4-BE49-F238E27FC236}">
                <a16:creationId xmlns:a16="http://schemas.microsoft.com/office/drawing/2014/main" id="{00320D31-4B72-430D-8821-56C045B8675F}"/>
              </a:ext>
            </a:extLst>
          </p:cNvPr>
          <p:cNvSpPr/>
          <p:nvPr/>
        </p:nvSpPr>
        <p:spPr>
          <a:xfrm>
            <a:off x="397042" y="71838"/>
            <a:ext cx="5235729"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House Plans - Foundation</a:t>
            </a:r>
          </a:p>
        </p:txBody>
      </p:sp>
      <p:sp>
        <p:nvSpPr>
          <p:cNvPr id="4" name="Slide Number Placeholder 3">
            <a:extLst>
              <a:ext uri="{FF2B5EF4-FFF2-40B4-BE49-F238E27FC236}">
                <a16:creationId xmlns:a16="http://schemas.microsoft.com/office/drawing/2014/main" id="{F4936DAE-B5D3-4D2B-BC64-26FA0E8A95C7}"/>
              </a:ext>
            </a:extLst>
          </p:cNvPr>
          <p:cNvSpPr>
            <a:spLocks noGrp="1"/>
          </p:cNvSpPr>
          <p:nvPr>
            <p:ph type="sldNum" sz="quarter" idx="12"/>
          </p:nvPr>
        </p:nvSpPr>
        <p:spPr/>
        <p:txBody>
          <a:bodyPr/>
          <a:lstStyle/>
          <a:p>
            <a:fld id="{8E76D059-C0BB-4F98-8040-76D959D3FDC2}" type="slidenum">
              <a:rPr lang="en-US" smtClean="0"/>
              <a:t>11</a:t>
            </a:fld>
            <a:endParaRPr lang="en-US"/>
          </a:p>
        </p:txBody>
      </p:sp>
      <p:pic>
        <p:nvPicPr>
          <p:cNvPr id="2" name="Picture 1">
            <a:extLst>
              <a:ext uri="{FF2B5EF4-FFF2-40B4-BE49-F238E27FC236}">
                <a16:creationId xmlns:a16="http://schemas.microsoft.com/office/drawing/2014/main" id="{67465853-F5FE-4586-8FE9-AE7651A00802}"/>
              </a:ext>
            </a:extLst>
          </p:cNvPr>
          <p:cNvPicPr>
            <a:picLocks noChangeAspect="1"/>
          </p:cNvPicPr>
          <p:nvPr/>
        </p:nvPicPr>
        <p:blipFill>
          <a:blip r:embed="rId4"/>
          <a:stretch>
            <a:fillRect/>
          </a:stretch>
        </p:blipFill>
        <p:spPr>
          <a:xfrm>
            <a:off x="378691" y="823110"/>
            <a:ext cx="8386618" cy="5584867"/>
          </a:xfrm>
          <a:prstGeom prst="rect">
            <a:avLst/>
          </a:prstGeom>
        </p:spPr>
      </p:pic>
    </p:spTree>
    <p:extLst>
      <p:ext uri="{BB962C8B-B14F-4D97-AF65-F5344CB8AC3E}">
        <p14:creationId xmlns:p14="http://schemas.microsoft.com/office/powerpoint/2010/main" val="1510276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667" y="119556"/>
            <a:ext cx="507654" cy="643996"/>
          </a:xfrm>
          <a:prstGeom prst="rect">
            <a:avLst/>
          </a:prstGeom>
        </p:spPr>
      </p:pic>
      <p:sp>
        <p:nvSpPr>
          <p:cNvPr id="3" name="Rectangle 2">
            <a:extLst>
              <a:ext uri="{FF2B5EF4-FFF2-40B4-BE49-F238E27FC236}">
                <a16:creationId xmlns:a16="http://schemas.microsoft.com/office/drawing/2014/main" id="{00320D31-4B72-430D-8821-56C045B8675F}"/>
              </a:ext>
            </a:extLst>
          </p:cNvPr>
          <p:cNvSpPr/>
          <p:nvPr/>
        </p:nvSpPr>
        <p:spPr>
          <a:xfrm>
            <a:off x="397042" y="25656"/>
            <a:ext cx="5033750"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House Plans - First Floor</a:t>
            </a:r>
          </a:p>
        </p:txBody>
      </p:sp>
      <p:sp>
        <p:nvSpPr>
          <p:cNvPr id="4" name="Slide Number Placeholder 3">
            <a:extLst>
              <a:ext uri="{FF2B5EF4-FFF2-40B4-BE49-F238E27FC236}">
                <a16:creationId xmlns:a16="http://schemas.microsoft.com/office/drawing/2014/main" id="{F4936DAE-B5D3-4D2B-BC64-26FA0E8A95C7}"/>
              </a:ext>
            </a:extLst>
          </p:cNvPr>
          <p:cNvSpPr>
            <a:spLocks noGrp="1"/>
          </p:cNvSpPr>
          <p:nvPr>
            <p:ph type="sldNum" sz="quarter" idx="12"/>
          </p:nvPr>
        </p:nvSpPr>
        <p:spPr/>
        <p:txBody>
          <a:bodyPr/>
          <a:lstStyle/>
          <a:p>
            <a:fld id="{8E76D059-C0BB-4F98-8040-76D959D3FDC2}" type="slidenum">
              <a:rPr lang="en-US" smtClean="0"/>
              <a:t>12</a:t>
            </a:fld>
            <a:endParaRPr lang="en-US"/>
          </a:p>
        </p:txBody>
      </p:sp>
      <p:pic>
        <p:nvPicPr>
          <p:cNvPr id="2" name="Picture 1">
            <a:extLst>
              <a:ext uri="{FF2B5EF4-FFF2-40B4-BE49-F238E27FC236}">
                <a16:creationId xmlns:a16="http://schemas.microsoft.com/office/drawing/2014/main" id="{34B6C7DB-ECAE-4657-A763-40E2B073F9A6}"/>
              </a:ext>
            </a:extLst>
          </p:cNvPr>
          <p:cNvPicPr>
            <a:picLocks noChangeAspect="1"/>
          </p:cNvPicPr>
          <p:nvPr/>
        </p:nvPicPr>
        <p:blipFill>
          <a:blip r:embed="rId4"/>
          <a:stretch>
            <a:fillRect/>
          </a:stretch>
        </p:blipFill>
        <p:spPr>
          <a:xfrm>
            <a:off x="415636" y="823110"/>
            <a:ext cx="8312727" cy="5540279"/>
          </a:xfrm>
          <a:prstGeom prst="rect">
            <a:avLst/>
          </a:prstGeom>
        </p:spPr>
      </p:pic>
    </p:spTree>
    <p:extLst>
      <p:ext uri="{BB962C8B-B14F-4D97-AF65-F5344CB8AC3E}">
        <p14:creationId xmlns:p14="http://schemas.microsoft.com/office/powerpoint/2010/main" val="571790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696" y="50394"/>
            <a:ext cx="507654" cy="643996"/>
          </a:xfrm>
          <a:prstGeom prst="rect">
            <a:avLst/>
          </a:prstGeom>
        </p:spPr>
      </p:pic>
      <p:sp>
        <p:nvSpPr>
          <p:cNvPr id="3" name="Rectangle 2">
            <a:extLst>
              <a:ext uri="{FF2B5EF4-FFF2-40B4-BE49-F238E27FC236}">
                <a16:creationId xmlns:a16="http://schemas.microsoft.com/office/drawing/2014/main" id="{00320D31-4B72-430D-8821-56C045B8675F}"/>
              </a:ext>
            </a:extLst>
          </p:cNvPr>
          <p:cNvSpPr/>
          <p:nvPr/>
        </p:nvSpPr>
        <p:spPr>
          <a:xfrm>
            <a:off x="397042" y="71838"/>
            <a:ext cx="5625258"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House Plans - Second Floor</a:t>
            </a:r>
          </a:p>
        </p:txBody>
      </p:sp>
      <p:sp>
        <p:nvSpPr>
          <p:cNvPr id="4" name="Slide Number Placeholder 3">
            <a:extLst>
              <a:ext uri="{FF2B5EF4-FFF2-40B4-BE49-F238E27FC236}">
                <a16:creationId xmlns:a16="http://schemas.microsoft.com/office/drawing/2014/main" id="{F4936DAE-B5D3-4D2B-BC64-26FA0E8A95C7}"/>
              </a:ext>
            </a:extLst>
          </p:cNvPr>
          <p:cNvSpPr>
            <a:spLocks noGrp="1"/>
          </p:cNvSpPr>
          <p:nvPr>
            <p:ph type="sldNum" sz="quarter" idx="12"/>
          </p:nvPr>
        </p:nvSpPr>
        <p:spPr/>
        <p:txBody>
          <a:bodyPr/>
          <a:lstStyle/>
          <a:p>
            <a:fld id="{8E76D059-C0BB-4F98-8040-76D959D3FDC2}" type="slidenum">
              <a:rPr lang="en-US" smtClean="0"/>
              <a:t>13</a:t>
            </a:fld>
            <a:endParaRPr lang="en-US"/>
          </a:p>
        </p:txBody>
      </p:sp>
      <p:pic>
        <p:nvPicPr>
          <p:cNvPr id="6" name="Picture 5">
            <a:extLst>
              <a:ext uri="{FF2B5EF4-FFF2-40B4-BE49-F238E27FC236}">
                <a16:creationId xmlns:a16="http://schemas.microsoft.com/office/drawing/2014/main" id="{7685E6AE-7194-4EAB-9504-AF780DA8F072}"/>
              </a:ext>
            </a:extLst>
          </p:cNvPr>
          <p:cNvPicPr>
            <a:picLocks noChangeAspect="1"/>
          </p:cNvPicPr>
          <p:nvPr/>
        </p:nvPicPr>
        <p:blipFill>
          <a:blip r:embed="rId4"/>
          <a:stretch>
            <a:fillRect/>
          </a:stretch>
        </p:blipFill>
        <p:spPr>
          <a:xfrm>
            <a:off x="397041" y="837239"/>
            <a:ext cx="8432633" cy="5616289"/>
          </a:xfrm>
          <a:prstGeom prst="rect">
            <a:avLst/>
          </a:prstGeom>
        </p:spPr>
      </p:pic>
    </p:spTree>
    <p:extLst>
      <p:ext uri="{BB962C8B-B14F-4D97-AF65-F5344CB8AC3E}">
        <p14:creationId xmlns:p14="http://schemas.microsoft.com/office/powerpoint/2010/main" val="260455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8" name="Content Placeholder 2">
            <a:extLst>
              <a:ext uri="{FF2B5EF4-FFF2-40B4-BE49-F238E27FC236}">
                <a16:creationId xmlns:a16="http://schemas.microsoft.com/office/drawing/2014/main" id="{EF8E7739-0984-4C3F-A365-217C469533D9}"/>
              </a:ext>
            </a:extLst>
          </p:cNvPr>
          <p:cNvSpPr txBox="1">
            <a:spLocks/>
          </p:cNvSpPr>
          <p:nvPr/>
        </p:nvSpPr>
        <p:spPr>
          <a:xfrm>
            <a:off x="332510" y="1433081"/>
            <a:ext cx="8811490" cy="4855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dirty="0">
                <a:latin typeface="Arial" panose="020B0604020202020204" pitchFamily="34" charset="0"/>
                <a:cs typeface="Arial" panose="020B0604020202020204" pitchFamily="34" charset="0"/>
              </a:rPr>
              <a:t>Every Builder is different. What is standard for one might be an upgrade for another.</a:t>
            </a:r>
          </a:p>
          <a:p>
            <a:pPr marL="514350" indent="-514350" algn="l">
              <a:buFont typeface="+mj-lt"/>
              <a:buAutoNum type="alphaUcPeriod"/>
            </a:pPr>
            <a:r>
              <a:rPr lang="en-US" dirty="0">
                <a:latin typeface="Arial" panose="020B0604020202020204" pitchFamily="34" charset="0"/>
                <a:cs typeface="Arial" panose="020B0604020202020204" pitchFamily="34" charset="0"/>
              </a:rPr>
              <a:t>In new home developments with model homes, many times options/upgrades are shown and you need to make sure your clients know these upgrades come at a cost.</a:t>
            </a:r>
          </a:p>
        </p:txBody>
      </p:sp>
      <p:sp>
        <p:nvSpPr>
          <p:cNvPr id="2" name="Rectangle 1">
            <a:extLst>
              <a:ext uri="{FF2B5EF4-FFF2-40B4-BE49-F238E27FC236}">
                <a16:creationId xmlns:a16="http://schemas.microsoft.com/office/drawing/2014/main" id="{14492286-0922-4A8C-BB02-CB4AF6CA2820}"/>
              </a:ext>
            </a:extLst>
          </p:cNvPr>
          <p:cNvSpPr/>
          <p:nvPr/>
        </p:nvSpPr>
        <p:spPr>
          <a:xfrm>
            <a:off x="332510" y="128405"/>
            <a:ext cx="2523640" cy="584775"/>
          </a:xfrm>
          <a:prstGeom prst="rect">
            <a:avLst/>
          </a:prstGeom>
        </p:spPr>
        <p:txBody>
          <a:bodyPr wrap="none">
            <a:spAutoFit/>
          </a:bodyPr>
          <a:lstStyle/>
          <a:p>
            <a:r>
              <a:rPr lang="en-US" sz="3200" b="1" dirty="0"/>
              <a:t>Specifications</a:t>
            </a:r>
          </a:p>
        </p:txBody>
      </p:sp>
      <p:sp>
        <p:nvSpPr>
          <p:cNvPr id="4" name="Slide Number Placeholder 3">
            <a:extLst>
              <a:ext uri="{FF2B5EF4-FFF2-40B4-BE49-F238E27FC236}">
                <a16:creationId xmlns:a16="http://schemas.microsoft.com/office/drawing/2014/main" id="{26612594-0494-4511-B203-CFA0D63BF4F4}"/>
              </a:ext>
            </a:extLst>
          </p:cNvPr>
          <p:cNvSpPr>
            <a:spLocks noGrp="1"/>
          </p:cNvSpPr>
          <p:nvPr>
            <p:ph type="sldNum" sz="quarter" idx="12"/>
          </p:nvPr>
        </p:nvSpPr>
        <p:spPr/>
        <p:txBody>
          <a:bodyPr/>
          <a:lstStyle/>
          <a:p>
            <a:fld id="{8E76D059-C0BB-4F98-8040-76D959D3FDC2}" type="slidenum">
              <a:rPr lang="en-US" smtClean="0"/>
              <a:t>14</a:t>
            </a:fld>
            <a:endParaRPr lang="en-US"/>
          </a:p>
        </p:txBody>
      </p:sp>
    </p:spTree>
    <p:extLst>
      <p:ext uri="{BB962C8B-B14F-4D97-AF65-F5344CB8AC3E}">
        <p14:creationId xmlns:p14="http://schemas.microsoft.com/office/powerpoint/2010/main" val="402421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1B5E7B21-3216-4A92-B5A2-86C08EB56B3F}"/>
              </a:ext>
            </a:extLst>
          </p:cNvPr>
          <p:cNvSpPr/>
          <p:nvPr/>
        </p:nvSpPr>
        <p:spPr>
          <a:xfrm>
            <a:off x="357909" y="68853"/>
            <a:ext cx="6953327" cy="584775"/>
          </a:xfrm>
          <a:prstGeom prst="rect">
            <a:avLst/>
          </a:prstGeom>
        </p:spPr>
        <p:txBody>
          <a:bodyPr wrap="square">
            <a:spAutoFit/>
          </a:bodyPr>
          <a:lstStyle/>
          <a:p>
            <a:r>
              <a:rPr lang="en-US" sz="3200" b="1" dirty="0"/>
              <a:t>Specifications for Constructions</a:t>
            </a:r>
          </a:p>
        </p:txBody>
      </p:sp>
      <p:sp>
        <p:nvSpPr>
          <p:cNvPr id="9" name="Content Placeholder 2">
            <a:extLst>
              <a:ext uri="{FF2B5EF4-FFF2-40B4-BE49-F238E27FC236}">
                <a16:creationId xmlns:a16="http://schemas.microsoft.com/office/drawing/2014/main" id="{573DA111-F268-4F5E-B3CF-F6191A0AC8AD}"/>
              </a:ext>
            </a:extLst>
          </p:cNvPr>
          <p:cNvSpPr txBox="1">
            <a:spLocks/>
          </p:cNvSpPr>
          <p:nvPr/>
        </p:nvSpPr>
        <p:spPr>
          <a:xfrm>
            <a:off x="357909" y="1648336"/>
            <a:ext cx="8702964" cy="5209664"/>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rabicPeriod"/>
            </a:pPr>
            <a:r>
              <a:rPr lang="en-US" sz="2000" dirty="0">
                <a:latin typeface="Arial" panose="020B0604020202020204" pitchFamily="34" charset="0"/>
                <a:cs typeface="Arial" panose="020B0604020202020204" pitchFamily="34" charset="0"/>
              </a:rPr>
              <a:t>General Conditions</a:t>
            </a:r>
          </a:p>
          <a:p>
            <a:pPr marL="514350" indent="-514350" algn="l">
              <a:buFont typeface="+mj-lt"/>
              <a:buAutoNum type="arabicPeriod"/>
            </a:pPr>
            <a:r>
              <a:rPr lang="en-US" sz="2000" dirty="0">
                <a:latin typeface="Arial" panose="020B0604020202020204" pitchFamily="34" charset="0"/>
                <a:cs typeface="Arial" panose="020B0604020202020204" pitchFamily="34" charset="0"/>
              </a:rPr>
              <a:t>Site Work, Driveway, Landscaping</a:t>
            </a:r>
          </a:p>
          <a:p>
            <a:pPr marL="514350" indent="-514350" algn="l">
              <a:buFont typeface="+mj-lt"/>
              <a:buAutoNum type="arabicPeriod"/>
            </a:pPr>
            <a:r>
              <a:rPr lang="en-US" sz="2000" dirty="0">
                <a:latin typeface="Arial" panose="020B0604020202020204" pitchFamily="34" charset="0"/>
                <a:cs typeface="Arial" panose="020B0604020202020204" pitchFamily="34" charset="0"/>
              </a:rPr>
              <a:t>Foundation and Concrete</a:t>
            </a:r>
          </a:p>
          <a:p>
            <a:pPr marL="514350" indent="-514350" algn="l">
              <a:buFont typeface="+mj-lt"/>
              <a:buAutoNum type="arabicPeriod"/>
            </a:pPr>
            <a:r>
              <a:rPr lang="en-US" sz="2000" dirty="0">
                <a:latin typeface="Arial" panose="020B0604020202020204" pitchFamily="34" charset="0"/>
                <a:cs typeface="Arial" panose="020B0604020202020204" pitchFamily="34" charset="0"/>
              </a:rPr>
              <a:t>Moisture protection</a:t>
            </a:r>
          </a:p>
          <a:p>
            <a:pPr marL="514350" indent="-514350" algn="l">
              <a:buFont typeface="+mj-lt"/>
              <a:buAutoNum type="arabicPeriod"/>
            </a:pPr>
            <a:r>
              <a:rPr lang="en-US" sz="2000" dirty="0">
                <a:latin typeface="Arial" panose="020B0604020202020204" pitchFamily="34" charset="0"/>
                <a:cs typeface="Arial" panose="020B0604020202020204" pitchFamily="34" charset="0"/>
              </a:rPr>
              <a:t>Insulation and Ventilation</a:t>
            </a:r>
          </a:p>
          <a:p>
            <a:pPr marL="514350" indent="-514350" algn="l">
              <a:buFont typeface="+mj-lt"/>
              <a:buAutoNum type="arabicPeriod"/>
            </a:pPr>
            <a:r>
              <a:rPr lang="en-US" sz="2000" dirty="0">
                <a:latin typeface="Arial" panose="020B0604020202020204" pitchFamily="34" charset="0"/>
                <a:cs typeface="Arial" panose="020B0604020202020204" pitchFamily="34" charset="0"/>
              </a:rPr>
              <a:t>Masonry</a:t>
            </a:r>
          </a:p>
          <a:p>
            <a:pPr marL="514350" indent="-514350" algn="l">
              <a:buFont typeface="+mj-lt"/>
              <a:buAutoNum type="arabicPeriod"/>
            </a:pPr>
            <a:r>
              <a:rPr lang="en-US" sz="2000" dirty="0">
                <a:latin typeface="Arial" panose="020B0604020202020204" pitchFamily="34" charset="0"/>
                <a:cs typeface="Arial" panose="020B0604020202020204" pitchFamily="34" charset="0"/>
              </a:rPr>
              <a:t>Metals</a:t>
            </a:r>
          </a:p>
          <a:p>
            <a:pPr marL="514350" indent="-514350" algn="l">
              <a:buFont typeface="+mj-lt"/>
              <a:buAutoNum type="arabicPeriod"/>
            </a:pPr>
            <a:r>
              <a:rPr lang="en-US" sz="2000" dirty="0">
                <a:latin typeface="Arial" panose="020B0604020202020204" pitchFamily="34" charset="0"/>
                <a:cs typeface="Arial" panose="020B0604020202020204" pitchFamily="34" charset="0"/>
              </a:rPr>
              <a:t>Carpentry</a:t>
            </a:r>
          </a:p>
          <a:p>
            <a:pPr marL="514350" indent="-514350" algn="l">
              <a:buFont typeface="+mj-lt"/>
              <a:buAutoNum type="arabicPeriod"/>
            </a:pPr>
            <a:r>
              <a:rPr lang="en-US" sz="2000" dirty="0">
                <a:latin typeface="Arial" panose="020B0604020202020204" pitchFamily="34" charset="0"/>
                <a:cs typeface="Arial" panose="020B0604020202020204" pitchFamily="34" charset="0"/>
              </a:rPr>
              <a:t>Roofing</a:t>
            </a:r>
          </a:p>
          <a:p>
            <a:pPr marL="514350" indent="-514350" algn="l">
              <a:buFont typeface="+mj-lt"/>
              <a:buAutoNum type="arabicPeriod"/>
            </a:pPr>
            <a:r>
              <a:rPr lang="en-US" sz="2000" dirty="0">
                <a:latin typeface="Arial" panose="020B0604020202020204" pitchFamily="34" charset="0"/>
                <a:cs typeface="Arial" panose="020B0604020202020204" pitchFamily="34" charset="0"/>
              </a:rPr>
              <a:t>Drywall</a:t>
            </a:r>
          </a:p>
          <a:p>
            <a:pPr marL="514350" indent="-514350" algn="l">
              <a:buFont typeface="+mj-lt"/>
              <a:buAutoNum type="arabicPeriod"/>
            </a:pPr>
            <a:r>
              <a:rPr lang="en-US" sz="2000" dirty="0">
                <a:latin typeface="Arial" panose="020B0604020202020204" pitchFamily="34" charset="0"/>
                <a:cs typeface="Arial" panose="020B0604020202020204" pitchFamily="34" charset="0"/>
              </a:rPr>
              <a:t>Windows, Doors, Staircases and Millwork</a:t>
            </a:r>
          </a:p>
          <a:p>
            <a:pPr marL="514350" indent="-514350" algn="l">
              <a:buFont typeface="+mj-lt"/>
              <a:buAutoNum type="arabicPeriod"/>
            </a:pPr>
            <a:r>
              <a:rPr lang="en-US" sz="2000" dirty="0">
                <a:latin typeface="Arial" panose="020B0604020202020204" pitchFamily="34" charset="0"/>
                <a:cs typeface="Arial" panose="020B0604020202020204" pitchFamily="34" charset="0"/>
              </a:rPr>
              <a:t>Electrical</a:t>
            </a:r>
          </a:p>
          <a:p>
            <a:pPr marL="514350" indent="-514350" algn="l">
              <a:buFont typeface="+mj-lt"/>
              <a:buAutoNum type="arabicPeriod"/>
            </a:pPr>
            <a:r>
              <a:rPr lang="en-US" sz="2000" dirty="0">
                <a:latin typeface="Arial" panose="020B0604020202020204" pitchFamily="34" charset="0"/>
                <a:cs typeface="Arial" panose="020B0604020202020204" pitchFamily="34" charset="0"/>
              </a:rPr>
              <a:t>Exterior/Interior Painting and/or Staining</a:t>
            </a:r>
          </a:p>
          <a:p>
            <a:pPr marL="514350" indent="-514350" algn="l">
              <a:buFont typeface="+mj-lt"/>
              <a:buAutoNum type="arabicPeriod"/>
            </a:pPr>
            <a:r>
              <a:rPr lang="en-US" sz="2000" dirty="0">
                <a:latin typeface="Arial" panose="020B0604020202020204" pitchFamily="34" charset="0"/>
                <a:cs typeface="Arial" panose="020B0604020202020204" pitchFamily="34" charset="0"/>
              </a:rPr>
              <a:t>Flooring</a:t>
            </a:r>
          </a:p>
          <a:p>
            <a:pPr marL="514350" indent="-514350" algn="l">
              <a:buFont typeface="+mj-lt"/>
              <a:buAutoNum type="arabicPeriod"/>
            </a:pPr>
            <a:r>
              <a:rPr lang="en-US" sz="2000" dirty="0">
                <a:latin typeface="Arial" panose="020B0604020202020204" pitchFamily="34" charset="0"/>
                <a:cs typeface="Arial" panose="020B0604020202020204" pitchFamily="34" charset="0"/>
              </a:rPr>
              <a:t>Cabinetry and Appliances</a:t>
            </a:r>
          </a:p>
          <a:p>
            <a:pPr marL="514350" indent="-514350" algn="l">
              <a:buFont typeface="+mj-lt"/>
              <a:buAutoNum type="arabicPeriod"/>
            </a:pPr>
            <a:r>
              <a:rPr lang="en-US" sz="2000" dirty="0">
                <a:latin typeface="Arial" panose="020B0604020202020204" pitchFamily="34" charset="0"/>
                <a:cs typeface="Arial" panose="020B0604020202020204" pitchFamily="34" charset="0"/>
              </a:rPr>
              <a:t>Plumbing</a:t>
            </a:r>
          </a:p>
          <a:p>
            <a:pPr marL="514350" indent="-514350" algn="l">
              <a:buFont typeface="+mj-lt"/>
              <a:buAutoNum type="arabicPeriod"/>
            </a:pPr>
            <a:r>
              <a:rPr lang="en-US" sz="2000" dirty="0">
                <a:latin typeface="Arial" panose="020B0604020202020204" pitchFamily="34" charset="0"/>
                <a:cs typeface="Arial" panose="020B0604020202020204" pitchFamily="34" charset="0"/>
              </a:rPr>
              <a:t>Heating and Air Conditioning</a:t>
            </a:r>
          </a:p>
          <a:p>
            <a:pPr marL="514350" indent="-514350" algn="l">
              <a:buFont typeface="+mj-lt"/>
              <a:buAutoNum type="arabicPeriod"/>
            </a:pPr>
            <a:r>
              <a:rPr lang="en-US" dirty="0">
                <a:latin typeface="Arial" panose="020B0604020202020204" pitchFamily="34" charset="0"/>
                <a:cs typeface="Arial" panose="020B0604020202020204" pitchFamily="34" charset="0"/>
              </a:rPr>
              <a:t>Miscellaneous</a:t>
            </a:r>
          </a:p>
        </p:txBody>
      </p:sp>
      <p:sp>
        <p:nvSpPr>
          <p:cNvPr id="4" name="Rectangle 3">
            <a:extLst>
              <a:ext uri="{FF2B5EF4-FFF2-40B4-BE49-F238E27FC236}">
                <a16:creationId xmlns:a16="http://schemas.microsoft.com/office/drawing/2014/main" id="{5B4F8C1A-CAF7-43CE-B93B-E590A01774C5}"/>
              </a:ext>
            </a:extLst>
          </p:cNvPr>
          <p:cNvSpPr/>
          <p:nvPr/>
        </p:nvSpPr>
        <p:spPr>
          <a:xfrm>
            <a:off x="2466170" y="766356"/>
            <a:ext cx="4211660" cy="707886"/>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Easton Woods 2, Easton, Ct</a:t>
            </a:r>
          </a:p>
          <a:p>
            <a:pPr algn="ctr"/>
            <a:r>
              <a:rPr lang="en-US" sz="2000" b="1" u="sng" dirty="0">
                <a:latin typeface="Arial" panose="020B0604020202020204" pitchFamily="34" charset="0"/>
                <a:cs typeface="Arial" panose="020B0604020202020204" pitchFamily="34" charset="0"/>
              </a:rPr>
              <a:t>General Specifications</a:t>
            </a:r>
          </a:p>
        </p:txBody>
      </p:sp>
      <p:sp>
        <p:nvSpPr>
          <p:cNvPr id="10" name="Slide Number Placeholder 9">
            <a:extLst>
              <a:ext uri="{FF2B5EF4-FFF2-40B4-BE49-F238E27FC236}">
                <a16:creationId xmlns:a16="http://schemas.microsoft.com/office/drawing/2014/main" id="{D64F6181-C159-447A-9C9E-FB68B1C2179E}"/>
              </a:ext>
            </a:extLst>
          </p:cNvPr>
          <p:cNvSpPr>
            <a:spLocks noGrp="1"/>
          </p:cNvSpPr>
          <p:nvPr>
            <p:ph type="sldNum" sz="quarter" idx="12"/>
          </p:nvPr>
        </p:nvSpPr>
        <p:spPr/>
        <p:txBody>
          <a:bodyPr/>
          <a:lstStyle/>
          <a:p>
            <a:fld id="{8E76D059-C0BB-4F98-8040-76D959D3FDC2}" type="slidenum">
              <a:rPr lang="en-US" smtClean="0"/>
              <a:t>15</a:t>
            </a:fld>
            <a:endParaRPr lang="en-US"/>
          </a:p>
        </p:txBody>
      </p:sp>
    </p:spTree>
    <p:extLst>
      <p:ext uri="{BB962C8B-B14F-4D97-AF65-F5344CB8AC3E}">
        <p14:creationId xmlns:p14="http://schemas.microsoft.com/office/powerpoint/2010/main" val="116228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6393FCE0-F3AA-49F0-8818-250FAEFBE296}"/>
              </a:ext>
            </a:extLst>
          </p:cNvPr>
          <p:cNvSpPr/>
          <p:nvPr/>
        </p:nvSpPr>
        <p:spPr>
          <a:xfrm rot="16200000">
            <a:off x="-2682456" y="3424015"/>
            <a:ext cx="6221640" cy="646331"/>
          </a:xfrm>
          <a:prstGeom prst="rect">
            <a:avLst/>
          </a:prstGeom>
        </p:spPr>
        <p:txBody>
          <a:bodyPr wrap="none">
            <a:spAutoFit/>
          </a:bodyPr>
          <a:lstStyle/>
          <a:p>
            <a:r>
              <a:rPr lang="en-US" sz="3600" b="1" dirty="0"/>
              <a:t>Specifications for Constructions</a:t>
            </a:r>
          </a:p>
        </p:txBody>
      </p:sp>
      <p:pic>
        <p:nvPicPr>
          <p:cNvPr id="10" name="Picture 9">
            <a:extLst>
              <a:ext uri="{FF2B5EF4-FFF2-40B4-BE49-F238E27FC236}">
                <a16:creationId xmlns:a16="http://schemas.microsoft.com/office/drawing/2014/main" id="{8CE507D7-178D-4682-A218-4FBC015E4C47}"/>
              </a:ext>
            </a:extLst>
          </p:cNvPr>
          <p:cNvPicPr>
            <a:picLocks noChangeAspect="1"/>
          </p:cNvPicPr>
          <p:nvPr/>
        </p:nvPicPr>
        <p:blipFill>
          <a:blip r:embed="rId5"/>
          <a:stretch>
            <a:fillRect/>
          </a:stretch>
        </p:blipFill>
        <p:spPr>
          <a:xfrm>
            <a:off x="1503059" y="164489"/>
            <a:ext cx="6137881" cy="6529021"/>
          </a:xfrm>
          <a:prstGeom prst="rect">
            <a:avLst/>
          </a:prstGeom>
        </p:spPr>
      </p:pic>
      <p:sp>
        <p:nvSpPr>
          <p:cNvPr id="11" name="Slide Number Placeholder 10">
            <a:extLst>
              <a:ext uri="{FF2B5EF4-FFF2-40B4-BE49-F238E27FC236}">
                <a16:creationId xmlns:a16="http://schemas.microsoft.com/office/drawing/2014/main" id="{D7E99045-EC15-4EA8-B678-C4C99A5AC6F1}"/>
              </a:ext>
            </a:extLst>
          </p:cNvPr>
          <p:cNvSpPr>
            <a:spLocks noGrp="1"/>
          </p:cNvSpPr>
          <p:nvPr>
            <p:ph type="sldNum" sz="quarter" idx="12"/>
          </p:nvPr>
        </p:nvSpPr>
        <p:spPr/>
        <p:txBody>
          <a:bodyPr/>
          <a:lstStyle/>
          <a:p>
            <a:fld id="{8E76D059-C0BB-4F98-8040-76D959D3FDC2}" type="slidenum">
              <a:rPr lang="en-US" smtClean="0"/>
              <a:t>16</a:t>
            </a:fld>
            <a:endParaRPr lang="en-US"/>
          </a:p>
        </p:txBody>
      </p:sp>
    </p:spTree>
    <p:extLst>
      <p:ext uri="{BB962C8B-B14F-4D97-AF65-F5344CB8AC3E}">
        <p14:creationId xmlns:p14="http://schemas.microsoft.com/office/powerpoint/2010/main" val="2566073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BD178BCC-A2F5-4E79-ABB4-E3A9CE2C377B}"/>
              </a:ext>
            </a:extLst>
          </p:cNvPr>
          <p:cNvPicPr>
            <a:picLocks noChangeAspect="1"/>
          </p:cNvPicPr>
          <p:nvPr/>
        </p:nvPicPr>
        <p:blipFill>
          <a:blip r:embed="rId5"/>
          <a:stretch>
            <a:fillRect/>
          </a:stretch>
        </p:blipFill>
        <p:spPr>
          <a:xfrm>
            <a:off x="1638300" y="14287"/>
            <a:ext cx="5867400" cy="6829425"/>
          </a:xfrm>
          <a:prstGeom prst="rect">
            <a:avLst/>
          </a:prstGeom>
        </p:spPr>
      </p:pic>
      <p:sp>
        <p:nvSpPr>
          <p:cNvPr id="4" name="Rectangle 3">
            <a:extLst>
              <a:ext uri="{FF2B5EF4-FFF2-40B4-BE49-F238E27FC236}">
                <a16:creationId xmlns:a16="http://schemas.microsoft.com/office/drawing/2014/main" id="{7F4767CD-F4A9-4B74-BEC1-50020DFECA0B}"/>
              </a:ext>
            </a:extLst>
          </p:cNvPr>
          <p:cNvSpPr/>
          <p:nvPr/>
        </p:nvSpPr>
        <p:spPr>
          <a:xfrm rot="16200000">
            <a:off x="-2679323" y="3409727"/>
            <a:ext cx="6221640" cy="646331"/>
          </a:xfrm>
          <a:prstGeom prst="rect">
            <a:avLst/>
          </a:prstGeom>
        </p:spPr>
        <p:txBody>
          <a:bodyPr wrap="none">
            <a:spAutoFit/>
          </a:bodyPr>
          <a:lstStyle/>
          <a:p>
            <a:r>
              <a:rPr lang="en-US" sz="3600" b="1" dirty="0"/>
              <a:t>Specifications for Constructions</a:t>
            </a:r>
          </a:p>
        </p:txBody>
      </p:sp>
      <p:sp>
        <p:nvSpPr>
          <p:cNvPr id="8" name="Slide Number Placeholder 7">
            <a:extLst>
              <a:ext uri="{FF2B5EF4-FFF2-40B4-BE49-F238E27FC236}">
                <a16:creationId xmlns:a16="http://schemas.microsoft.com/office/drawing/2014/main" id="{FC8A0D31-7862-4C07-925F-AB7A79D9B16E}"/>
              </a:ext>
            </a:extLst>
          </p:cNvPr>
          <p:cNvSpPr>
            <a:spLocks noGrp="1"/>
          </p:cNvSpPr>
          <p:nvPr>
            <p:ph type="sldNum" sz="quarter" idx="12"/>
          </p:nvPr>
        </p:nvSpPr>
        <p:spPr/>
        <p:txBody>
          <a:bodyPr/>
          <a:lstStyle/>
          <a:p>
            <a:fld id="{8E76D059-C0BB-4F98-8040-76D959D3FDC2}" type="slidenum">
              <a:rPr lang="en-US" smtClean="0"/>
              <a:t>17</a:t>
            </a:fld>
            <a:endParaRPr lang="en-US"/>
          </a:p>
        </p:txBody>
      </p:sp>
    </p:spTree>
    <p:extLst>
      <p:ext uri="{BB962C8B-B14F-4D97-AF65-F5344CB8AC3E}">
        <p14:creationId xmlns:p14="http://schemas.microsoft.com/office/powerpoint/2010/main" val="197316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239978" y="99516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en-US" sz="4200" b="1" dirty="0"/>
          </a:p>
        </p:txBody>
      </p:sp>
      <p:pic>
        <p:nvPicPr>
          <p:cNvPr id="2" name="Picture 1">
            <a:extLst>
              <a:ext uri="{FF2B5EF4-FFF2-40B4-BE49-F238E27FC236}">
                <a16:creationId xmlns:a16="http://schemas.microsoft.com/office/drawing/2014/main" id="{17327A31-85C9-4B8B-B94F-D7B2E64354BE}"/>
              </a:ext>
            </a:extLst>
          </p:cNvPr>
          <p:cNvPicPr>
            <a:picLocks noChangeAspect="1"/>
          </p:cNvPicPr>
          <p:nvPr/>
        </p:nvPicPr>
        <p:blipFill>
          <a:blip r:embed="rId5"/>
          <a:stretch>
            <a:fillRect/>
          </a:stretch>
        </p:blipFill>
        <p:spPr>
          <a:xfrm>
            <a:off x="923460" y="222738"/>
            <a:ext cx="7297079" cy="5281246"/>
          </a:xfrm>
          <a:prstGeom prst="rect">
            <a:avLst/>
          </a:prstGeom>
        </p:spPr>
      </p:pic>
      <p:sp>
        <p:nvSpPr>
          <p:cNvPr id="9" name="Rectangle 8">
            <a:extLst>
              <a:ext uri="{FF2B5EF4-FFF2-40B4-BE49-F238E27FC236}">
                <a16:creationId xmlns:a16="http://schemas.microsoft.com/office/drawing/2014/main" id="{4ADFFD62-DAF9-4E99-84D5-76669DFEC408}"/>
              </a:ext>
            </a:extLst>
          </p:cNvPr>
          <p:cNvSpPr/>
          <p:nvPr/>
        </p:nvSpPr>
        <p:spPr>
          <a:xfrm rot="16200000">
            <a:off x="-2679323" y="3409727"/>
            <a:ext cx="6221640" cy="646331"/>
          </a:xfrm>
          <a:prstGeom prst="rect">
            <a:avLst/>
          </a:prstGeom>
        </p:spPr>
        <p:txBody>
          <a:bodyPr wrap="none">
            <a:spAutoFit/>
          </a:bodyPr>
          <a:lstStyle/>
          <a:p>
            <a:r>
              <a:rPr lang="en-US" sz="3600" b="1" dirty="0"/>
              <a:t>Specifications for Constructions</a:t>
            </a:r>
          </a:p>
        </p:txBody>
      </p:sp>
      <p:pic>
        <p:nvPicPr>
          <p:cNvPr id="3" name="Picture 2">
            <a:extLst>
              <a:ext uri="{FF2B5EF4-FFF2-40B4-BE49-F238E27FC236}">
                <a16:creationId xmlns:a16="http://schemas.microsoft.com/office/drawing/2014/main" id="{19013C75-A0E4-4A3D-B016-49335B313ED8}"/>
              </a:ext>
            </a:extLst>
          </p:cNvPr>
          <p:cNvPicPr>
            <a:picLocks noChangeAspect="1"/>
          </p:cNvPicPr>
          <p:nvPr/>
        </p:nvPicPr>
        <p:blipFill>
          <a:blip r:embed="rId6"/>
          <a:stretch>
            <a:fillRect/>
          </a:stretch>
        </p:blipFill>
        <p:spPr>
          <a:xfrm>
            <a:off x="1163690" y="5441035"/>
            <a:ext cx="7185572" cy="1353803"/>
          </a:xfrm>
          <a:prstGeom prst="rect">
            <a:avLst/>
          </a:prstGeom>
        </p:spPr>
      </p:pic>
      <p:sp>
        <p:nvSpPr>
          <p:cNvPr id="4" name="Slide Number Placeholder 3">
            <a:extLst>
              <a:ext uri="{FF2B5EF4-FFF2-40B4-BE49-F238E27FC236}">
                <a16:creationId xmlns:a16="http://schemas.microsoft.com/office/drawing/2014/main" id="{F902E18D-6CBE-4224-AC7C-B0774EA7E198}"/>
              </a:ext>
            </a:extLst>
          </p:cNvPr>
          <p:cNvSpPr>
            <a:spLocks noGrp="1"/>
          </p:cNvSpPr>
          <p:nvPr>
            <p:ph type="sldNum" sz="quarter" idx="12"/>
          </p:nvPr>
        </p:nvSpPr>
        <p:spPr/>
        <p:txBody>
          <a:bodyPr/>
          <a:lstStyle/>
          <a:p>
            <a:fld id="{8E76D059-C0BB-4F98-8040-76D959D3FDC2}" type="slidenum">
              <a:rPr lang="en-US" smtClean="0"/>
              <a:t>18</a:t>
            </a:fld>
            <a:endParaRPr lang="en-US"/>
          </a:p>
        </p:txBody>
      </p:sp>
    </p:spTree>
    <p:extLst>
      <p:ext uri="{BB962C8B-B14F-4D97-AF65-F5344CB8AC3E}">
        <p14:creationId xmlns:p14="http://schemas.microsoft.com/office/powerpoint/2010/main" val="66380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889739"/>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0" indent="-400050" fontAlgn="base">
              <a:lnSpc>
                <a:spcPct val="100000"/>
              </a:lnSpc>
              <a:spcBef>
                <a:spcPct val="20000"/>
              </a:spcBef>
              <a:spcAft>
                <a:spcPct val="0"/>
              </a:spcAft>
              <a:buFontTx/>
              <a:buChar char="•"/>
            </a:pPr>
            <a:endParaRPr lang="en-US" altLang="en-US" sz="2400" kern="0" dirty="0">
              <a:solidFill>
                <a:srgbClr val="000000"/>
              </a:solidFill>
              <a:latin typeface="Arial"/>
            </a:endParaRPr>
          </a:p>
        </p:txBody>
      </p:sp>
      <p:pic>
        <p:nvPicPr>
          <p:cNvPr id="3" name="Picture 2">
            <a:extLst>
              <a:ext uri="{FF2B5EF4-FFF2-40B4-BE49-F238E27FC236}">
                <a16:creationId xmlns:a16="http://schemas.microsoft.com/office/drawing/2014/main" id="{8F9AE432-D8EB-45B4-BC9D-D795E12CA827}"/>
              </a:ext>
            </a:extLst>
          </p:cNvPr>
          <p:cNvPicPr>
            <a:picLocks noChangeAspect="1"/>
          </p:cNvPicPr>
          <p:nvPr/>
        </p:nvPicPr>
        <p:blipFill>
          <a:blip r:embed="rId5"/>
          <a:stretch>
            <a:fillRect/>
          </a:stretch>
        </p:blipFill>
        <p:spPr>
          <a:xfrm>
            <a:off x="1012504" y="223236"/>
            <a:ext cx="7106484" cy="6411528"/>
          </a:xfrm>
          <a:prstGeom prst="rect">
            <a:avLst/>
          </a:prstGeom>
        </p:spPr>
      </p:pic>
      <p:sp>
        <p:nvSpPr>
          <p:cNvPr id="9" name="Rectangle 8">
            <a:extLst>
              <a:ext uri="{FF2B5EF4-FFF2-40B4-BE49-F238E27FC236}">
                <a16:creationId xmlns:a16="http://schemas.microsoft.com/office/drawing/2014/main" id="{04D427A3-A9D2-42DA-A9C3-5CC9FB209AD1}"/>
              </a:ext>
            </a:extLst>
          </p:cNvPr>
          <p:cNvSpPr/>
          <p:nvPr/>
        </p:nvSpPr>
        <p:spPr>
          <a:xfrm rot="16200000">
            <a:off x="-2679323" y="3409727"/>
            <a:ext cx="6221640" cy="646331"/>
          </a:xfrm>
          <a:prstGeom prst="rect">
            <a:avLst/>
          </a:prstGeom>
        </p:spPr>
        <p:txBody>
          <a:bodyPr wrap="none">
            <a:spAutoFit/>
          </a:bodyPr>
          <a:lstStyle/>
          <a:p>
            <a:r>
              <a:rPr lang="en-US" sz="3600" b="1" dirty="0"/>
              <a:t>Specifications for Constructions</a:t>
            </a:r>
          </a:p>
        </p:txBody>
      </p:sp>
      <p:sp>
        <p:nvSpPr>
          <p:cNvPr id="4" name="Slide Number Placeholder 3">
            <a:extLst>
              <a:ext uri="{FF2B5EF4-FFF2-40B4-BE49-F238E27FC236}">
                <a16:creationId xmlns:a16="http://schemas.microsoft.com/office/drawing/2014/main" id="{5D50AA97-F50B-4405-BEC5-CACF71984502}"/>
              </a:ext>
            </a:extLst>
          </p:cNvPr>
          <p:cNvSpPr>
            <a:spLocks noGrp="1"/>
          </p:cNvSpPr>
          <p:nvPr>
            <p:ph type="sldNum" sz="quarter" idx="12"/>
          </p:nvPr>
        </p:nvSpPr>
        <p:spPr/>
        <p:txBody>
          <a:bodyPr/>
          <a:lstStyle/>
          <a:p>
            <a:fld id="{8E76D059-C0BB-4F98-8040-76D959D3FDC2}" type="slidenum">
              <a:rPr lang="en-US" smtClean="0"/>
              <a:t>19</a:t>
            </a:fld>
            <a:endParaRPr lang="en-US"/>
          </a:p>
        </p:txBody>
      </p:sp>
    </p:spTree>
    <p:extLst>
      <p:ext uri="{BB962C8B-B14F-4D97-AF65-F5344CB8AC3E}">
        <p14:creationId xmlns:p14="http://schemas.microsoft.com/office/powerpoint/2010/main" val="1430692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67193"/>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982" y="445195"/>
            <a:ext cx="507654" cy="643996"/>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48856" y="126000"/>
            <a:ext cx="8049126" cy="600164"/>
          </a:xfrm>
          <a:prstGeom prst="rect">
            <a:avLst/>
          </a:prstGeom>
          <a:noFill/>
        </p:spPr>
        <p:txBody>
          <a:bodyPr wrap="square" rtlCol="0">
            <a:spAutoFit/>
          </a:bodyPr>
          <a:lstStyle/>
          <a:p>
            <a:r>
              <a:rPr lang="en-US" sz="3200" b="1" dirty="0"/>
              <a:t>New Construction</a:t>
            </a:r>
          </a:p>
        </p:txBody>
      </p:sp>
      <p:sp>
        <p:nvSpPr>
          <p:cNvPr id="8" name="Content Placeholder 2">
            <a:extLst>
              <a:ext uri="{FF2B5EF4-FFF2-40B4-BE49-F238E27FC236}">
                <a16:creationId xmlns:a16="http://schemas.microsoft.com/office/drawing/2014/main" id="{4A69D914-974F-4E6D-845A-D41D85A92478}"/>
              </a:ext>
            </a:extLst>
          </p:cNvPr>
          <p:cNvSpPr txBox="1">
            <a:spLocks/>
          </p:cNvSpPr>
          <p:nvPr/>
        </p:nvSpPr>
        <p:spPr>
          <a:xfrm>
            <a:off x="248856" y="1408386"/>
            <a:ext cx="8811490" cy="19748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dirty="0">
                <a:latin typeface="Arial" panose="020B0604020202020204" pitchFamily="34" charset="0"/>
                <a:cs typeface="Arial" panose="020B0604020202020204" pitchFamily="34" charset="0"/>
              </a:rPr>
              <a:t>Almost all new construction transactions require more involvement on the part of an agent than resale transactions, and, often, the commission rates are lower.</a:t>
            </a:r>
          </a:p>
        </p:txBody>
      </p:sp>
      <p:sp>
        <p:nvSpPr>
          <p:cNvPr id="2" name="Slide Number Placeholder 1">
            <a:extLst>
              <a:ext uri="{FF2B5EF4-FFF2-40B4-BE49-F238E27FC236}">
                <a16:creationId xmlns:a16="http://schemas.microsoft.com/office/drawing/2014/main" id="{9C5314D2-05BF-464C-9B00-AA167E9CF5BA}"/>
              </a:ext>
            </a:extLst>
          </p:cNvPr>
          <p:cNvSpPr>
            <a:spLocks noGrp="1"/>
          </p:cNvSpPr>
          <p:nvPr>
            <p:ph type="sldNum" sz="quarter" idx="12"/>
          </p:nvPr>
        </p:nvSpPr>
        <p:spPr/>
        <p:txBody>
          <a:bodyPr/>
          <a:lstStyle/>
          <a:p>
            <a:fld id="{8E76D059-C0BB-4F98-8040-76D959D3FDC2}" type="slidenum">
              <a:rPr lang="en-US" smtClean="0"/>
              <a:t>2</a:t>
            </a:fld>
            <a:endParaRPr lang="en-US"/>
          </a:p>
        </p:txBody>
      </p:sp>
    </p:spTree>
    <p:extLst>
      <p:ext uri="{BB962C8B-B14F-4D97-AF65-F5344CB8AC3E}">
        <p14:creationId xmlns:p14="http://schemas.microsoft.com/office/powerpoint/2010/main" val="21656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889739"/>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20000"/>
              </a:spcBef>
              <a:spcAft>
                <a:spcPct val="0"/>
              </a:spcAft>
              <a:buNone/>
            </a:pPr>
            <a:endParaRPr lang="en-US" altLang="en-US" sz="2400" kern="0" dirty="0">
              <a:solidFill>
                <a:srgbClr val="000000"/>
              </a:solidFill>
              <a:latin typeface="Arial"/>
            </a:endParaRPr>
          </a:p>
        </p:txBody>
      </p:sp>
      <p:pic>
        <p:nvPicPr>
          <p:cNvPr id="4" name="Picture 3">
            <a:extLst>
              <a:ext uri="{FF2B5EF4-FFF2-40B4-BE49-F238E27FC236}">
                <a16:creationId xmlns:a16="http://schemas.microsoft.com/office/drawing/2014/main" id="{6E2DAE92-C6BE-4D30-89B3-30111C1DB29C}"/>
              </a:ext>
            </a:extLst>
          </p:cNvPr>
          <p:cNvPicPr>
            <a:picLocks noChangeAspect="1"/>
          </p:cNvPicPr>
          <p:nvPr/>
        </p:nvPicPr>
        <p:blipFill>
          <a:blip r:embed="rId5"/>
          <a:stretch>
            <a:fillRect/>
          </a:stretch>
        </p:blipFill>
        <p:spPr>
          <a:xfrm>
            <a:off x="1255167" y="1166018"/>
            <a:ext cx="7888833" cy="1345587"/>
          </a:xfrm>
          <a:prstGeom prst="rect">
            <a:avLst/>
          </a:prstGeom>
        </p:spPr>
      </p:pic>
      <p:pic>
        <p:nvPicPr>
          <p:cNvPr id="9" name="Picture 8">
            <a:extLst>
              <a:ext uri="{FF2B5EF4-FFF2-40B4-BE49-F238E27FC236}">
                <a16:creationId xmlns:a16="http://schemas.microsoft.com/office/drawing/2014/main" id="{69272728-7265-4ADD-ABE4-A4E8C4FD7089}"/>
              </a:ext>
            </a:extLst>
          </p:cNvPr>
          <p:cNvPicPr>
            <a:picLocks noChangeAspect="1"/>
          </p:cNvPicPr>
          <p:nvPr/>
        </p:nvPicPr>
        <p:blipFill>
          <a:blip r:embed="rId6"/>
          <a:stretch>
            <a:fillRect/>
          </a:stretch>
        </p:blipFill>
        <p:spPr>
          <a:xfrm>
            <a:off x="1225088" y="2920796"/>
            <a:ext cx="7660233" cy="1016406"/>
          </a:xfrm>
          <a:prstGeom prst="rect">
            <a:avLst/>
          </a:prstGeom>
        </p:spPr>
      </p:pic>
      <p:pic>
        <p:nvPicPr>
          <p:cNvPr id="10" name="Picture 9">
            <a:extLst>
              <a:ext uri="{FF2B5EF4-FFF2-40B4-BE49-F238E27FC236}">
                <a16:creationId xmlns:a16="http://schemas.microsoft.com/office/drawing/2014/main" id="{E668EF1E-3A14-4E17-BA0A-AB30F791ABB5}"/>
              </a:ext>
            </a:extLst>
          </p:cNvPr>
          <p:cNvPicPr>
            <a:picLocks noChangeAspect="1"/>
          </p:cNvPicPr>
          <p:nvPr/>
        </p:nvPicPr>
        <p:blipFill>
          <a:blip r:embed="rId7"/>
          <a:stretch>
            <a:fillRect/>
          </a:stretch>
        </p:blipFill>
        <p:spPr>
          <a:xfrm>
            <a:off x="2638786" y="4375620"/>
            <a:ext cx="5121593" cy="723900"/>
          </a:xfrm>
          <a:prstGeom prst="rect">
            <a:avLst/>
          </a:prstGeom>
        </p:spPr>
      </p:pic>
      <p:sp>
        <p:nvSpPr>
          <p:cNvPr id="12" name="Rectangle 11">
            <a:extLst>
              <a:ext uri="{FF2B5EF4-FFF2-40B4-BE49-F238E27FC236}">
                <a16:creationId xmlns:a16="http://schemas.microsoft.com/office/drawing/2014/main" id="{3344B486-4A53-4CF3-BE2F-10C071C3A092}"/>
              </a:ext>
            </a:extLst>
          </p:cNvPr>
          <p:cNvSpPr/>
          <p:nvPr/>
        </p:nvSpPr>
        <p:spPr>
          <a:xfrm rot="16200000">
            <a:off x="-2679323" y="3409727"/>
            <a:ext cx="6221640" cy="646331"/>
          </a:xfrm>
          <a:prstGeom prst="rect">
            <a:avLst/>
          </a:prstGeom>
        </p:spPr>
        <p:txBody>
          <a:bodyPr wrap="none">
            <a:spAutoFit/>
          </a:bodyPr>
          <a:lstStyle/>
          <a:p>
            <a:r>
              <a:rPr lang="en-US" sz="3600" b="1" dirty="0"/>
              <a:t>Specifications for Constructions</a:t>
            </a:r>
          </a:p>
        </p:txBody>
      </p:sp>
      <p:sp>
        <p:nvSpPr>
          <p:cNvPr id="11" name="Slide Number Placeholder 10">
            <a:extLst>
              <a:ext uri="{FF2B5EF4-FFF2-40B4-BE49-F238E27FC236}">
                <a16:creationId xmlns:a16="http://schemas.microsoft.com/office/drawing/2014/main" id="{A8B1EEDA-7582-48A0-A58F-E0A69F214B71}"/>
              </a:ext>
            </a:extLst>
          </p:cNvPr>
          <p:cNvSpPr>
            <a:spLocks noGrp="1"/>
          </p:cNvSpPr>
          <p:nvPr>
            <p:ph type="sldNum" sz="quarter" idx="12"/>
          </p:nvPr>
        </p:nvSpPr>
        <p:spPr/>
        <p:txBody>
          <a:bodyPr/>
          <a:lstStyle/>
          <a:p>
            <a:fld id="{8E76D059-C0BB-4F98-8040-76D959D3FDC2}" type="slidenum">
              <a:rPr lang="en-US" smtClean="0"/>
              <a:t>20</a:t>
            </a:fld>
            <a:endParaRPr lang="en-US"/>
          </a:p>
        </p:txBody>
      </p:sp>
    </p:spTree>
    <p:extLst>
      <p:ext uri="{BB962C8B-B14F-4D97-AF65-F5344CB8AC3E}">
        <p14:creationId xmlns:p14="http://schemas.microsoft.com/office/powerpoint/2010/main" val="650371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6921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90BF11FF-FB0D-422B-B2E9-95D4318A7AF3}"/>
              </a:ext>
            </a:extLst>
          </p:cNvPr>
          <p:cNvSpPr/>
          <p:nvPr/>
        </p:nvSpPr>
        <p:spPr>
          <a:xfrm>
            <a:off x="397042" y="210338"/>
            <a:ext cx="5889048" cy="461665"/>
          </a:xfrm>
          <a:prstGeom prst="rect">
            <a:avLst/>
          </a:prstGeom>
        </p:spPr>
        <p:txBody>
          <a:bodyPr wrap="none">
            <a:spAutoFit/>
          </a:bodyPr>
          <a:lstStyle/>
          <a:p>
            <a:r>
              <a:rPr lang="en-US" sz="2400" b="1" dirty="0"/>
              <a:t>Specifications for Constructions - Allowances</a:t>
            </a:r>
          </a:p>
        </p:txBody>
      </p:sp>
      <p:pic>
        <p:nvPicPr>
          <p:cNvPr id="14" name="Picture 13">
            <a:extLst>
              <a:ext uri="{FF2B5EF4-FFF2-40B4-BE49-F238E27FC236}">
                <a16:creationId xmlns:a16="http://schemas.microsoft.com/office/drawing/2014/main" id="{61A1677C-ED37-4C74-84CC-3AD636C9F10A}"/>
              </a:ext>
            </a:extLst>
          </p:cNvPr>
          <p:cNvPicPr>
            <a:picLocks noChangeAspect="1"/>
          </p:cNvPicPr>
          <p:nvPr/>
        </p:nvPicPr>
        <p:blipFill>
          <a:blip r:embed="rId5"/>
          <a:stretch>
            <a:fillRect/>
          </a:stretch>
        </p:blipFill>
        <p:spPr>
          <a:xfrm>
            <a:off x="1410132" y="994001"/>
            <a:ext cx="5991225" cy="5791200"/>
          </a:xfrm>
          <a:prstGeom prst="rect">
            <a:avLst/>
          </a:prstGeom>
        </p:spPr>
      </p:pic>
      <p:sp>
        <p:nvSpPr>
          <p:cNvPr id="15" name="Slide Number Placeholder 14">
            <a:extLst>
              <a:ext uri="{FF2B5EF4-FFF2-40B4-BE49-F238E27FC236}">
                <a16:creationId xmlns:a16="http://schemas.microsoft.com/office/drawing/2014/main" id="{5F9CF1B6-1789-4EE9-A462-FA0E61D97880}"/>
              </a:ext>
            </a:extLst>
          </p:cNvPr>
          <p:cNvSpPr>
            <a:spLocks noGrp="1"/>
          </p:cNvSpPr>
          <p:nvPr>
            <p:ph type="sldNum" sz="quarter" idx="12"/>
          </p:nvPr>
        </p:nvSpPr>
        <p:spPr/>
        <p:txBody>
          <a:bodyPr/>
          <a:lstStyle/>
          <a:p>
            <a:fld id="{8E76D059-C0BB-4F98-8040-76D959D3FDC2}" type="slidenum">
              <a:rPr lang="en-US" smtClean="0"/>
              <a:t>21</a:t>
            </a:fld>
            <a:endParaRPr lang="en-US"/>
          </a:p>
        </p:txBody>
      </p:sp>
    </p:spTree>
    <p:extLst>
      <p:ext uri="{BB962C8B-B14F-4D97-AF65-F5344CB8AC3E}">
        <p14:creationId xmlns:p14="http://schemas.microsoft.com/office/powerpoint/2010/main" val="62311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B3314007-608A-4BFF-80F0-6775297FE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864325" y="-262247"/>
            <a:ext cx="5577275" cy="8271208"/>
          </a:xfrm>
          <a:prstGeom prst="rect">
            <a:avLst/>
          </a:prstGeom>
        </p:spPr>
      </p:pic>
      <p:sp>
        <p:nvSpPr>
          <p:cNvPr id="2" name="Rectangle 1">
            <a:extLst>
              <a:ext uri="{FF2B5EF4-FFF2-40B4-BE49-F238E27FC236}">
                <a16:creationId xmlns:a16="http://schemas.microsoft.com/office/drawing/2014/main" id="{A25C01FF-C030-41A3-9F66-212BEB1E71D7}"/>
              </a:ext>
            </a:extLst>
          </p:cNvPr>
          <p:cNvSpPr/>
          <p:nvPr/>
        </p:nvSpPr>
        <p:spPr>
          <a:xfrm>
            <a:off x="397042" y="114705"/>
            <a:ext cx="1555041" cy="584775"/>
          </a:xfrm>
          <a:prstGeom prst="rect">
            <a:avLst/>
          </a:prstGeom>
        </p:spPr>
        <p:txBody>
          <a:bodyPr wrap="none">
            <a:spAutoFit/>
          </a:bodyPr>
          <a:lstStyle/>
          <a:p>
            <a:r>
              <a:rPr lang="en-US" sz="3200" b="1" dirty="0"/>
              <a:t>Site</a:t>
            </a:r>
            <a:r>
              <a:rPr lang="en-US" sz="2800" b="1" dirty="0"/>
              <a:t> Plan</a:t>
            </a:r>
          </a:p>
        </p:txBody>
      </p:sp>
      <p:sp>
        <p:nvSpPr>
          <p:cNvPr id="4" name="Slide Number Placeholder 3">
            <a:extLst>
              <a:ext uri="{FF2B5EF4-FFF2-40B4-BE49-F238E27FC236}">
                <a16:creationId xmlns:a16="http://schemas.microsoft.com/office/drawing/2014/main" id="{A7ACA966-FC9F-4134-89A8-D5F8067C7F02}"/>
              </a:ext>
            </a:extLst>
          </p:cNvPr>
          <p:cNvSpPr>
            <a:spLocks noGrp="1"/>
          </p:cNvSpPr>
          <p:nvPr>
            <p:ph type="sldNum" sz="quarter" idx="12"/>
          </p:nvPr>
        </p:nvSpPr>
        <p:spPr/>
        <p:txBody>
          <a:bodyPr/>
          <a:lstStyle/>
          <a:p>
            <a:fld id="{8E76D059-C0BB-4F98-8040-76D959D3FDC2}" type="slidenum">
              <a:rPr lang="en-US" smtClean="0"/>
              <a:t>22</a:t>
            </a:fld>
            <a:endParaRPr lang="en-US"/>
          </a:p>
        </p:txBody>
      </p:sp>
    </p:spTree>
    <p:extLst>
      <p:ext uri="{BB962C8B-B14F-4D97-AF65-F5344CB8AC3E}">
        <p14:creationId xmlns:p14="http://schemas.microsoft.com/office/powerpoint/2010/main" val="1341871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CA2E07D1-A824-4FBB-AE14-6F81A3876E1F}"/>
              </a:ext>
            </a:extLst>
          </p:cNvPr>
          <p:cNvPicPr>
            <a:picLocks noChangeAspect="1"/>
          </p:cNvPicPr>
          <p:nvPr/>
        </p:nvPicPr>
        <p:blipFill>
          <a:blip r:embed="rId5"/>
          <a:stretch>
            <a:fillRect/>
          </a:stretch>
        </p:blipFill>
        <p:spPr>
          <a:xfrm rot="5400000">
            <a:off x="2085208" y="380050"/>
            <a:ext cx="5368127" cy="6940064"/>
          </a:xfrm>
          <a:prstGeom prst="rect">
            <a:avLst/>
          </a:prstGeom>
        </p:spPr>
      </p:pic>
      <p:sp>
        <p:nvSpPr>
          <p:cNvPr id="3" name="Rectangle 2">
            <a:extLst>
              <a:ext uri="{FF2B5EF4-FFF2-40B4-BE49-F238E27FC236}">
                <a16:creationId xmlns:a16="http://schemas.microsoft.com/office/drawing/2014/main" id="{F07AF4CA-C785-40DE-BC73-3F0163217365}"/>
              </a:ext>
            </a:extLst>
          </p:cNvPr>
          <p:cNvSpPr/>
          <p:nvPr/>
        </p:nvSpPr>
        <p:spPr>
          <a:xfrm>
            <a:off x="397042" y="177946"/>
            <a:ext cx="1657633" cy="584775"/>
          </a:xfrm>
          <a:prstGeom prst="rect">
            <a:avLst/>
          </a:prstGeom>
        </p:spPr>
        <p:txBody>
          <a:bodyPr wrap="none">
            <a:spAutoFit/>
          </a:bodyPr>
          <a:lstStyle/>
          <a:p>
            <a:r>
              <a:rPr lang="en-US" sz="3200" b="1" dirty="0"/>
              <a:t>Site Plan</a:t>
            </a:r>
          </a:p>
        </p:txBody>
      </p:sp>
      <p:sp>
        <p:nvSpPr>
          <p:cNvPr id="4" name="Slide Number Placeholder 3">
            <a:extLst>
              <a:ext uri="{FF2B5EF4-FFF2-40B4-BE49-F238E27FC236}">
                <a16:creationId xmlns:a16="http://schemas.microsoft.com/office/drawing/2014/main" id="{828EE461-10B7-4FFB-8752-046D7D1ED8D0}"/>
              </a:ext>
            </a:extLst>
          </p:cNvPr>
          <p:cNvSpPr>
            <a:spLocks noGrp="1"/>
          </p:cNvSpPr>
          <p:nvPr>
            <p:ph type="sldNum" sz="quarter" idx="12"/>
          </p:nvPr>
        </p:nvSpPr>
        <p:spPr/>
        <p:txBody>
          <a:bodyPr/>
          <a:lstStyle/>
          <a:p>
            <a:fld id="{8E76D059-C0BB-4F98-8040-76D959D3FDC2}" type="slidenum">
              <a:rPr lang="en-US" smtClean="0"/>
              <a:t>23</a:t>
            </a:fld>
            <a:endParaRPr lang="en-US"/>
          </a:p>
        </p:txBody>
      </p:sp>
    </p:spTree>
    <p:extLst>
      <p:ext uri="{BB962C8B-B14F-4D97-AF65-F5344CB8AC3E}">
        <p14:creationId xmlns:p14="http://schemas.microsoft.com/office/powerpoint/2010/main" val="4218740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682D8D71-7FDF-4C51-B537-EAFD8569E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639" y="808447"/>
            <a:ext cx="4773479" cy="6049553"/>
          </a:xfrm>
          <a:prstGeom prst="rect">
            <a:avLst/>
          </a:prstGeom>
        </p:spPr>
      </p:pic>
      <p:sp>
        <p:nvSpPr>
          <p:cNvPr id="2" name="Rectangle 1">
            <a:extLst>
              <a:ext uri="{FF2B5EF4-FFF2-40B4-BE49-F238E27FC236}">
                <a16:creationId xmlns:a16="http://schemas.microsoft.com/office/drawing/2014/main" id="{4CAA139F-1E59-439A-AB71-0C215FC3F490}"/>
              </a:ext>
            </a:extLst>
          </p:cNvPr>
          <p:cNvSpPr/>
          <p:nvPr/>
        </p:nvSpPr>
        <p:spPr>
          <a:xfrm>
            <a:off x="397042" y="170919"/>
            <a:ext cx="4257063" cy="584775"/>
          </a:xfrm>
          <a:prstGeom prst="rect">
            <a:avLst/>
          </a:prstGeom>
        </p:spPr>
        <p:txBody>
          <a:bodyPr wrap="none">
            <a:spAutoFit/>
          </a:bodyPr>
          <a:lstStyle/>
          <a:p>
            <a:r>
              <a:rPr lang="en-US" sz="3200" b="1" dirty="0"/>
              <a:t>Septic Plan if Applicable</a:t>
            </a:r>
          </a:p>
        </p:txBody>
      </p:sp>
      <p:sp>
        <p:nvSpPr>
          <p:cNvPr id="4" name="Slide Number Placeholder 3">
            <a:extLst>
              <a:ext uri="{FF2B5EF4-FFF2-40B4-BE49-F238E27FC236}">
                <a16:creationId xmlns:a16="http://schemas.microsoft.com/office/drawing/2014/main" id="{67E9C6DD-F835-46B6-87B9-A39C7E4C4B65}"/>
              </a:ext>
            </a:extLst>
          </p:cNvPr>
          <p:cNvSpPr>
            <a:spLocks noGrp="1"/>
          </p:cNvSpPr>
          <p:nvPr>
            <p:ph type="sldNum" sz="quarter" idx="12"/>
          </p:nvPr>
        </p:nvSpPr>
        <p:spPr/>
        <p:txBody>
          <a:bodyPr/>
          <a:lstStyle/>
          <a:p>
            <a:fld id="{8E76D059-C0BB-4F98-8040-76D959D3FDC2}" type="slidenum">
              <a:rPr lang="en-US" smtClean="0"/>
              <a:t>24</a:t>
            </a:fld>
            <a:endParaRPr lang="en-US"/>
          </a:p>
        </p:txBody>
      </p:sp>
    </p:spTree>
    <p:extLst>
      <p:ext uri="{BB962C8B-B14F-4D97-AF65-F5344CB8AC3E}">
        <p14:creationId xmlns:p14="http://schemas.microsoft.com/office/powerpoint/2010/main" val="2215308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2464C106-8963-4D07-B6C8-B505BCDD6D9D}"/>
              </a:ext>
            </a:extLst>
          </p:cNvPr>
          <p:cNvSpPr txBox="1"/>
          <p:nvPr/>
        </p:nvSpPr>
        <p:spPr>
          <a:xfrm>
            <a:off x="95089" y="174842"/>
            <a:ext cx="8049127" cy="861774"/>
          </a:xfrm>
          <a:prstGeom prst="rect">
            <a:avLst/>
          </a:prstGeom>
          <a:noFill/>
        </p:spPr>
        <p:txBody>
          <a:bodyPr wrap="square" rtlCol="0">
            <a:spAutoFit/>
          </a:bodyPr>
          <a:lstStyle/>
          <a:p>
            <a:r>
              <a:rPr lang="en-US" sz="3200" b="1" dirty="0"/>
              <a:t> Septic Plan if Applicable</a:t>
            </a:r>
            <a:br>
              <a:rPr lang="en-US" dirty="0"/>
            </a:br>
            <a:endParaRPr lang="en-US" dirty="0"/>
          </a:p>
        </p:txBody>
      </p:sp>
      <p:pic>
        <p:nvPicPr>
          <p:cNvPr id="10" name="Picture 9">
            <a:extLst>
              <a:ext uri="{FF2B5EF4-FFF2-40B4-BE49-F238E27FC236}">
                <a16:creationId xmlns:a16="http://schemas.microsoft.com/office/drawing/2014/main" id="{901B63AF-5B64-4807-964C-407AD698D208}"/>
              </a:ext>
            </a:extLst>
          </p:cNvPr>
          <p:cNvPicPr>
            <a:picLocks noChangeAspect="1"/>
          </p:cNvPicPr>
          <p:nvPr/>
        </p:nvPicPr>
        <p:blipFill>
          <a:blip r:embed="rId5"/>
          <a:stretch>
            <a:fillRect/>
          </a:stretch>
        </p:blipFill>
        <p:spPr>
          <a:xfrm rot="5400000">
            <a:off x="1816576" y="66831"/>
            <a:ext cx="5739775" cy="7420540"/>
          </a:xfrm>
          <a:prstGeom prst="rect">
            <a:avLst/>
          </a:prstGeom>
        </p:spPr>
      </p:pic>
      <p:sp>
        <p:nvSpPr>
          <p:cNvPr id="3" name="Slide Number Placeholder 2">
            <a:extLst>
              <a:ext uri="{FF2B5EF4-FFF2-40B4-BE49-F238E27FC236}">
                <a16:creationId xmlns:a16="http://schemas.microsoft.com/office/drawing/2014/main" id="{3DD63186-D603-42D6-8A39-C35A3DDB3C15}"/>
              </a:ext>
            </a:extLst>
          </p:cNvPr>
          <p:cNvSpPr>
            <a:spLocks noGrp="1"/>
          </p:cNvSpPr>
          <p:nvPr>
            <p:ph type="sldNum" sz="quarter" idx="12"/>
          </p:nvPr>
        </p:nvSpPr>
        <p:spPr/>
        <p:txBody>
          <a:bodyPr/>
          <a:lstStyle/>
          <a:p>
            <a:fld id="{8E76D059-C0BB-4F98-8040-76D959D3FDC2}" type="slidenum">
              <a:rPr lang="en-US" smtClean="0"/>
              <a:t>25</a:t>
            </a:fld>
            <a:endParaRPr lang="en-US"/>
          </a:p>
        </p:txBody>
      </p:sp>
    </p:spTree>
    <p:extLst>
      <p:ext uri="{BB962C8B-B14F-4D97-AF65-F5344CB8AC3E}">
        <p14:creationId xmlns:p14="http://schemas.microsoft.com/office/powerpoint/2010/main" val="304681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1234570E-B214-4450-B125-96C56D5A5A83}"/>
              </a:ext>
            </a:extLst>
          </p:cNvPr>
          <p:cNvSpPr/>
          <p:nvPr/>
        </p:nvSpPr>
        <p:spPr>
          <a:xfrm>
            <a:off x="113875" y="132227"/>
            <a:ext cx="4005777" cy="584775"/>
          </a:xfrm>
          <a:prstGeom prst="rect">
            <a:avLst/>
          </a:prstGeom>
        </p:spPr>
        <p:txBody>
          <a:bodyPr wrap="none">
            <a:spAutoFit/>
          </a:bodyPr>
          <a:lstStyle/>
          <a:p>
            <a:r>
              <a:rPr lang="en-US" dirty="0"/>
              <a:t> </a:t>
            </a:r>
            <a:r>
              <a:rPr lang="en-US" sz="3200" b="1" dirty="0"/>
              <a:t>Septic System As-Built</a:t>
            </a:r>
            <a:endParaRPr lang="en-US" b="1" dirty="0"/>
          </a:p>
        </p:txBody>
      </p:sp>
      <p:pic>
        <p:nvPicPr>
          <p:cNvPr id="9" name="Picture 8">
            <a:extLst>
              <a:ext uri="{FF2B5EF4-FFF2-40B4-BE49-F238E27FC236}">
                <a16:creationId xmlns:a16="http://schemas.microsoft.com/office/drawing/2014/main" id="{C66913F5-C2A2-4708-AAF6-C43E4B95CC9D}"/>
              </a:ext>
            </a:extLst>
          </p:cNvPr>
          <p:cNvPicPr>
            <a:picLocks noChangeAspect="1"/>
          </p:cNvPicPr>
          <p:nvPr/>
        </p:nvPicPr>
        <p:blipFill>
          <a:blip r:embed="rId5"/>
          <a:stretch>
            <a:fillRect/>
          </a:stretch>
        </p:blipFill>
        <p:spPr>
          <a:xfrm rot="16200000">
            <a:off x="1844909" y="240432"/>
            <a:ext cx="5454181" cy="7051317"/>
          </a:xfrm>
          <a:prstGeom prst="rect">
            <a:avLst/>
          </a:prstGeom>
        </p:spPr>
      </p:pic>
      <p:sp>
        <p:nvSpPr>
          <p:cNvPr id="4" name="Slide Number Placeholder 3">
            <a:extLst>
              <a:ext uri="{FF2B5EF4-FFF2-40B4-BE49-F238E27FC236}">
                <a16:creationId xmlns:a16="http://schemas.microsoft.com/office/drawing/2014/main" id="{7851CAE2-B343-4C6F-979E-F4776F547122}"/>
              </a:ext>
            </a:extLst>
          </p:cNvPr>
          <p:cNvSpPr>
            <a:spLocks noGrp="1"/>
          </p:cNvSpPr>
          <p:nvPr>
            <p:ph type="sldNum" sz="quarter" idx="12"/>
          </p:nvPr>
        </p:nvSpPr>
        <p:spPr/>
        <p:txBody>
          <a:bodyPr/>
          <a:lstStyle/>
          <a:p>
            <a:fld id="{8E76D059-C0BB-4F98-8040-76D959D3FDC2}" type="slidenum">
              <a:rPr lang="en-US" smtClean="0"/>
              <a:t>26</a:t>
            </a:fld>
            <a:endParaRPr lang="en-US"/>
          </a:p>
        </p:txBody>
      </p:sp>
    </p:spTree>
    <p:extLst>
      <p:ext uri="{BB962C8B-B14F-4D97-AF65-F5344CB8AC3E}">
        <p14:creationId xmlns:p14="http://schemas.microsoft.com/office/powerpoint/2010/main" val="895008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0A391E36-0F2D-4764-825E-AA5C84E04DFD}"/>
              </a:ext>
            </a:extLst>
          </p:cNvPr>
          <p:cNvSpPr/>
          <p:nvPr/>
        </p:nvSpPr>
        <p:spPr>
          <a:xfrm>
            <a:off x="397042" y="132227"/>
            <a:ext cx="2680542" cy="584775"/>
          </a:xfrm>
          <a:prstGeom prst="rect">
            <a:avLst/>
          </a:prstGeom>
        </p:spPr>
        <p:txBody>
          <a:bodyPr wrap="none">
            <a:spAutoFit/>
          </a:bodyPr>
          <a:lstStyle/>
          <a:p>
            <a:r>
              <a:rPr lang="en-US" sz="3200" b="1" dirty="0"/>
              <a:t>House As-Built</a:t>
            </a:r>
          </a:p>
        </p:txBody>
      </p:sp>
      <p:pic>
        <p:nvPicPr>
          <p:cNvPr id="9" name="Picture 8">
            <a:extLst>
              <a:ext uri="{FF2B5EF4-FFF2-40B4-BE49-F238E27FC236}">
                <a16:creationId xmlns:a16="http://schemas.microsoft.com/office/drawing/2014/main" id="{BA6CA1A9-BD26-4582-B135-A6F6AE3BEDBF}"/>
              </a:ext>
            </a:extLst>
          </p:cNvPr>
          <p:cNvPicPr>
            <a:picLocks noChangeAspect="1"/>
          </p:cNvPicPr>
          <p:nvPr/>
        </p:nvPicPr>
        <p:blipFill>
          <a:blip r:embed="rId5"/>
          <a:stretch>
            <a:fillRect/>
          </a:stretch>
        </p:blipFill>
        <p:spPr>
          <a:xfrm rot="5400000">
            <a:off x="1919674" y="389344"/>
            <a:ext cx="5304651" cy="6858000"/>
          </a:xfrm>
          <a:prstGeom prst="rect">
            <a:avLst/>
          </a:prstGeom>
        </p:spPr>
      </p:pic>
      <p:sp>
        <p:nvSpPr>
          <p:cNvPr id="4" name="Slide Number Placeholder 3">
            <a:extLst>
              <a:ext uri="{FF2B5EF4-FFF2-40B4-BE49-F238E27FC236}">
                <a16:creationId xmlns:a16="http://schemas.microsoft.com/office/drawing/2014/main" id="{E0A34AC2-A5BC-4DCA-B8E5-706A5DDDC651}"/>
              </a:ext>
            </a:extLst>
          </p:cNvPr>
          <p:cNvSpPr>
            <a:spLocks noGrp="1"/>
          </p:cNvSpPr>
          <p:nvPr>
            <p:ph type="sldNum" sz="quarter" idx="12"/>
          </p:nvPr>
        </p:nvSpPr>
        <p:spPr/>
        <p:txBody>
          <a:bodyPr/>
          <a:lstStyle/>
          <a:p>
            <a:fld id="{8E76D059-C0BB-4F98-8040-76D959D3FDC2}" type="slidenum">
              <a:rPr lang="en-US" smtClean="0"/>
              <a:t>27</a:t>
            </a:fld>
            <a:endParaRPr lang="en-US"/>
          </a:p>
        </p:txBody>
      </p:sp>
    </p:spTree>
    <p:extLst>
      <p:ext uri="{BB962C8B-B14F-4D97-AF65-F5344CB8AC3E}">
        <p14:creationId xmlns:p14="http://schemas.microsoft.com/office/powerpoint/2010/main" val="2364956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349084" y="956469"/>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gn="ctr">
              <a:buNone/>
            </a:pP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1B46551-652D-4794-B75C-D6847495A331}"/>
              </a:ext>
            </a:extLst>
          </p:cNvPr>
          <p:cNvSpPr/>
          <p:nvPr/>
        </p:nvSpPr>
        <p:spPr>
          <a:xfrm>
            <a:off x="228600" y="177946"/>
            <a:ext cx="7285777" cy="584775"/>
          </a:xfrm>
          <a:prstGeom prst="rect">
            <a:avLst/>
          </a:prstGeom>
        </p:spPr>
        <p:txBody>
          <a:bodyPr wrap="none">
            <a:spAutoFit/>
          </a:bodyPr>
          <a:lstStyle/>
          <a:p>
            <a:r>
              <a:rPr lang="en-US" sz="3200" b="1" dirty="0"/>
              <a:t>Declaration of Restrictions and Covenants</a:t>
            </a:r>
          </a:p>
        </p:txBody>
      </p:sp>
      <p:sp>
        <p:nvSpPr>
          <p:cNvPr id="9" name="Content Placeholder 2">
            <a:extLst>
              <a:ext uri="{FF2B5EF4-FFF2-40B4-BE49-F238E27FC236}">
                <a16:creationId xmlns:a16="http://schemas.microsoft.com/office/drawing/2014/main" id="{8932FF7E-33FE-40B7-A6F2-0E6C1B0BE743}"/>
              </a:ext>
            </a:extLst>
          </p:cNvPr>
          <p:cNvSpPr txBox="1">
            <a:spLocks/>
          </p:cNvSpPr>
          <p:nvPr/>
        </p:nvSpPr>
        <p:spPr>
          <a:xfrm>
            <a:off x="228600" y="975491"/>
            <a:ext cx="8686800" cy="5209664"/>
          </a:xfrm>
          <a:prstGeom prst="rect">
            <a:avLst/>
          </a:prstGeom>
        </p:spPr>
        <p:txBody>
          <a:bodyPr vert="horz" lIns="91440" tIns="45720" rIns="91440" bIns="45720" numCol="1"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dirty="0">
                <a:latin typeface="Arial" panose="020B0604020202020204" pitchFamily="34" charset="0"/>
                <a:cs typeface="Arial" panose="020B0604020202020204" pitchFamily="34" charset="0"/>
              </a:rPr>
              <a:t>It is the objective of the declarant to ensure that the premises contains a variety of tastefully designed traditional homes of high quality of at least 3,800 square feet of living space exclusive of the basement, garage, or outside porches. The primary purposes of the restrictions and specifications set forth in this document is to convey an overall impression of the general quality level required in homes to be constructed and at the time to provide maximum flexibility for each lot owner to exercise individual creativity and personal taste.</a:t>
            </a:r>
          </a:p>
          <a:p>
            <a:pPr marL="457200" indent="-457200" algn="l">
              <a:buFont typeface="+mj-lt"/>
              <a:buAutoNum type="arabicPeriod"/>
            </a:pPr>
            <a:r>
              <a:rPr lang="en-US" dirty="0">
                <a:latin typeface="Arial" panose="020B0604020202020204" pitchFamily="34" charset="0"/>
                <a:cs typeface="Arial" panose="020B0604020202020204" pitchFamily="34" charset="0"/>
              </a:rPr>
              <a:t>All rules and regulations under the zoning ordinances of the Town of Easton, applicable to the premises, shall be observed and complied with.</a:t>
            </a:r>
          </a:p>
          <a:p>
            <a:pPr marL="457200" indent="-457200" algn="l">
              <a:buFont typeface="+mj-lt"/>
              <a:buAutoNum type="arabicPeriod"/>
            </a:pPr>
            <a:r>
              <a:rPr lang="en-US" dirty="0">
                <a:latin typeface="Arial" panose="020B0604020202020204" pitchFamily="34" charset="0"/>
                <a:cs typeface="Arial" panose="020B0604020202020204" pitchFamily="34" charset="0"/>
              </a:rPr>
              <a:t>The Lots shall be used and occupied for residential purposes only.</a:t>
            </a:r>
          </a:p>
          <a:p>
            <a:pPr marL="457200" indent="-457200" algn="l">
              <a:buFont typeface="+mj-lt"/>
              <a:buAutoNum type="arabicPeriod"/>
            </a:pPr>
            <a:r>
              <a:rPr lang="en-US" dirty="0">
                <a:latin typeface="Arial" panose="020B0604020202020204" pitchFamily="34" charset="0"/>
                <a:cs typeface="Arial" panose="020B0604020202020204" pitchFamily="34" charset="0"/>
              </a:rPr>
              <a:t>No poultry or domestic animals except a total of two dogs or cats (not two dogs and two cats) may be kept maintained on a Lot, and they shall be quartered within the family dwelling at night.</a:t>
            </a:r>
          </a:p>
          <a:p>
            <a:pPr algn="l"/>
            <a:endParaRPr lang="en-US" dirty="0">
              <a:latin typeface="Arial" panose="020B0604020202020204" pitchFamily="34" charset="0"/>
              <a:cs typeface="Arial" panose="020B0604020202020204" pitchFamily="34" charset="0"/>
            </a:endParaRPr>
          </a:p>
          <a:p>
            <a:pPr marL="514350" indent="-514350" algn="l">
              <a:buFont typeface="+mj-lt"/>
              <a:buAutoNum type="arabicPeriod"/>
            </a:pP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8DA78472-1CC9-4E50-8B48-CA62627211F5}"/>
              </a:ext>
            </a:extLst>
          </p:cNvPr>
          <p:cNvSpPr>
            <a:spLocks noGrp="1"/>
          </p:cNvSpPr>
          <p:nvPr>
            <p:ph type="sldNum" sz="quarter" idx="12"/>
          </p:nvPr>
        </p:nvSpPr>
        <p:spPr/>
        <p:txBody>
          <a:bodyPr/>
          <a:lstStyle/>
          <a:p>
            <a:fld id="{8E76D059-C0BB-4F98-8040-76D959D3FDC2}" type="slidenum">
              <a:rPr lang="en-US" smtClean="0"/>
              <a:t>28</a:t>
            </a:fld>
            <a:endParaRPr lang="en-US"/>
          </a:p>
        </p:txBody>
      </p:sp>
    </p:spTree>
    <p:extLst>
      <p:ext uri="{BB962C8B-B14F-4D97-AF65-F5344CB8AC3E}">
        <p14:creationId xmlns:p14="http://schemas.microsoft.com/office/powerpoint/2010/main" val="396763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349084" y="956469"/>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gn="ctr">
              <a:buNone/>
            </a:pP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1B46551-652D-4794-B75C-D6847495A331}"/>
              </a:ext>
            </a:extLst>
          </p:cNvPr>
          <p:cNvSpPr/>
          <p:nvPr/>
        </p:nvSpPr>
        <p:spPr>
          <a:xfrm>
            <a:off x="302486" y="155086"/>
            <a:ext cx="7285777" cy="584775"/>
          </a:xfrm>
          <a:prstGeom prst="rect">
            <a:avLst/>
          </a:prstGeom>
        </p:spPr>
        <p:txBody>
          <a:bodyPr wrap="none">
            <a:spAutoFit/>
          </a:bodyPr>
          <a:lstStyle/>
          <a:p>
            <a:r>
              <a:rPr lang="en-US" sz="3200" b="1" dirty="0"/>
              <a:t>Declaration of Restrictions and Covenants</a:t>
            </a:r>
          </a:p>
        </p:txBody>
      </p:sp>
      <p:sp>
        <p:nvSpPr>
          <p:cNvPr id="10" name="Content Placeholder 2">
            <a:extLst>
              <a:ext uri="{FF2B5EF4-FFF2-40B4-BE49-F238E27FC236}">
                <a16:creationId xmlns:a16="http://schemas.microsoft.com/office/drawing/2014/main" id="{EA430748-82FD-46BC-A11A-6393A25AD189}"/>
              </a:ext>
            </a:extLst>
          </p:cNvPr>
          <p:cNvSpPr txBox="1">
            <a:spLocks/>
          </p:cNvSpPr>
          <p:nvPr/>
        </p:nvSpPr>
        <p:spPr>
          <a:xfrm>
            <a:off x="302486" y="1026200"/>
            <a:ext cx="8827786" cy="5676714"/>
          </a:xfrm>
          <a:prstGeom prst="rect">
            <a:avLst/>
          </a:prstGeom>
        </p:spPr>
        <p:txBody>
          <a:bodyPr vert="horz" lIns="91440" tIns="45720" rIns="91440" bIns="45720" numCol="1"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Arial" panose="020B0604020202020204" pitchFamily="34" charset="0"/>
                <a:cs typeface="Arial" panose="020B0604020202020204" pitchFamily="34" charset="0"/>
              </a:rPr>
              <a:t>5. The following additional building restrictions shall apply:</a:t>
            </a:r>
          </a:p>
          <a:p>
            <a:pPr algn="l"/>
            <a:endParaRPr lang="en-US" dirty="0">
              <a:latin typeface="Arial" panose="020B0604020202020204" pitchFamily="34" charset="0"/>
              <a:cs typeface="Arial" panose="020B0604020202020204" pitchFamily="34" charset="0"/>
            </a:endParaRPr>
          </a:p>
          <a:p>
            <a:pPr marL="1428750" lvl="2" indent="-514350" algn="l">
              <a:buFont typeface="+mj-lt"/>
              <a:buAutoNum type="alphaLcPeriod"/>
            </a:pPr>
            <a:r>
              <a:rPr lang="en-US" sz="2300" b="1" dirty="0">
                <a:latin typeface="Arial" panose="020B0604020202020204" pitchFamily="34" charset="0"/>
                <a:cs typeface="Arial" panose="020B0604020202020204" pitchFamily="34" charset="0"/>
              </a:rPr>
              <a:t>Garages and Other Detached Structures</a:t>
            </a:r>
          </a:p>
          <a:p>
            <a:pPr marL="1652588" lvl="3" indent="-280988" algn="l">
              <a:buFont typeface="+mj-lt"/>
              <a:buAutoNum type="arabicPeriod"/>
            </a:pPr>
            <a:r>
              <a:rPr lang="en-US" sz="2300" dirty="0">
                <a:latin typeface="Arial" panose="020B0604020202020204" pitchFamily="34" charset="0"/>
                <a:cs typeface="Arial" panose="020B0604020202020204" pitchFamily="34" charset="0"/>
              </a:rPr>
              <a:t>Design and detailing shall be residential in character and in same style as the main house.</a:t>
            </a:r>
          </a:p>
          <a:p>
            <a:pPr marL="1652588" lvl="3" indent="-280988" algn="l">
              <a:buFont typeface="+mj-lt"/>
              <a:buAutoNum type="arabicPeriod"/>
            </a:pPr>
            <a:r>
              <a:rPr lang="en-US" sz="2300" dirty="0">
                <a:latin typeface="Arial" panose="020B0604020202020204" pitchFamily="34" charset="0"/>
                <a:cs typeface="Arial" panose="020B0604020202020204" pitchFamily="34" charset="0"/>
              </a:rPr>
              <a:t>Must provide space for no less than three (3) automobiles side by side.</a:t>
            </a:r>
          </a:p>
          <a:p>
            <a:pPr marL="1652588" lvl="3" indent="-280988" algn="l">
              <a:buFont typeface="+mj-lt"/>
              <a:buAutoNum type="arabicPeriod"/>
            </a:pPr>
            <a:r>
              <a:rPr lang="en-US" sz="2300" dirty="0">
                <a:latin typeface="Arial" panose="020B0604020202020204" pitchFamily="34" charset="0"/>
                <a:cs typeface="Arial" panose="020B0604020202020204" pitchFamily="34" charset="0"/>
              </a:rPr>
              <a:t>Door height may not exceed 8’3” unless Declarant’s written approval is obtained.</a:t>
            </a:r>
          </a:p>
          <a:p>
            <a:pPr marL="1371600" lvl="2" indent="-457200" algn="l">
              <a:buFont typeface="Arial" panose="020B0604020202020204" pitchFamily="34" charset="0"/>
              <a:buAutoNum type="alphaLcPeriod" startAt="2"/>
            </a:pPr>
            <a:r>
              <a:rPr lang="en-US" sz="2300" b="1" dirty="0">
                <a:latin typeface="Arial" panose="020B0604020202020204" pitchFamily="34" charset="0"/>
                <a:cs typeface="Arial" panose="020B0604020202020204" pitchFamily="34" charset="0"/>
              </a:rPr>
              <a:t>Foundations:</a:t>
            </a:r>
          </a:p>
          <a:p>
            <a:pPr lvl="2" algn="l" defTabSz="827088"/>
            <a:r>
              <a:rPr lang="en-US" sz="2300" dirty="0">
                <a:latin typeface="Arial" panose="020B0604020202020204" pitchFamily="34" charset="0"/>
                <a:cs typeface="Arial" panose="020B0604020202020204" pitchFamily="34" charset="0"/>
              </a:rPr>
              <a:t>	No bare concrete foundation or footing may be left exposed 	more than 12 inches above grade. All such surfaces shall be 	faced with stone, brick, earth tone stucco or other material as 	may be approved by Declarant.</a:t>
            </a:r>
          </a:p>
          <a:p>
            <a:pPr lvl="2" algn="l"/>
            <a:r>
              <a:rPr lang="en-US" sz="2300" b="1" dirty="0">
                <a:latin typeface="Arial" panose="020B0604020202020204" pitchFamily="34" charset="0"/>
                <a:cs typeface="Arial" panose="020B0604020202020204" pitchFamily="34" charset="0"/>
              </a:rPr>
              <a:t>c. Driveways:</a:t>
            </a:r>
          </a:p>
          <a:p>
            <a:pPr lvl="2" algn="l" defTabSz="827088"/>
            <a:r>
              <a:rPr lang="en-US" sz="2300" dirty="0">
                <a:latin typeface="Arial" panose="020B0604020202020204" pitchFamily="34" charset="0"/>
                <a:cs typeface="Arial" panose="020B0604020202020204" pitchFamily="34" charset="0"/>
              </a:rPr>
              <a:t>	Shall be constructed with processed traprock, asphalt, 			cobblestone or brick pavers. Any other material must be 	approved 	by Declarant.</a:t>
            </a:r>
          </a:p>
          <a:p>
            <a:pPr lvl="2" algn="l"/>
            <a:r>
              <a:rPr lang="en-US" sz="2300" b="1" dirty="0">
                <a:latin typeface="Arial" panose="020B0604020202020204" pitchFamily="34" charset="0"/>
                <a:cs typeface="Arial" panose="020B0604020202020204" pitchFamily="34" charset="0"/>
              </a:rPr>
              <a:t>d. Pool and Tennis Court:</a:t>
            </a:r>
          </a:p>
          <a:p>
            <a:pPr lvl="2" algn="l" defTabSz="827088"/>
            <a:r>
              <a:rPr lang="en-US" sz="2300" dirty="0">
                <a:latin typeface="Arial" panose="020B0604020202020204" pitchFamily="34" charset="0"/>
                <a:cs typeface="Arial" panose="020B0604020202020204" pitchFamily="34" charset="0"/>
              </a:rPr>
              <a:t>	A pool or a tennis court must have its site approved by Declarant.</a:t>
            </a:r>
          </a:p>
          <a:p>
            <a:pPr lvl="2" algn="l"/>
            <a:r>
              <a:rPr lang="en-US" sz="2300" b="1" dirty="0">
                <a:latin typeface="Arial" panose="020B0604020202020204" pitchFamily="34" charset="0"/>
                <a:cs typeface="Arial" panose="020B0604020202020204" pitchFamily="34" charset="0"/>
              </a:rPr>
              <a:t>e. Walkways:</a:t>
            </a:r>
          </a:p>
          <a:p>
            <a:pPr lvl="2" algn="l">
              <a:tabLst>
                <a:tab pos="1652588" algn="l"/>
              </a:tabLst>
            </a:pPr>
            <a:r>
              <a:rPr lang="en-US" sz="2300" dirty="0">
                <a:latin typeface="Arial" panose="020B0604020202020204" pitchFamily="34" charset="0"/>
                <a:cs typeface="Arial" panose="020B0604020202020204" pitchFamily="34" charset="0"/>
              </a:rPr>
              <a:t>	All walkways shall be stone, flagstone, Belgian block or brick. Any 	alternative material must be approved by Declarant.</a:t>
            </a:r>
          </a:p>
          <a:p>
            <a:pPr lvl="2" algn="l"/>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81DBC3D-3975-48C3-B76D-65FD8ADF736D}"/>
              </a:ext>
            </a:extLst>
          </p:cNvPr>
          <p:cNvSpPr>
            <a:spLocks noGrp="1"/>
          </p:cNvSpPr>
          <p:nvPr>
            <p:ph type="sldNum" sz="quarter" idx="12"/>
          </p:nvPr>
        </p:nvSpPr>
        <p:spPr/>
        <p:txBody>
          <a:bodyPr/>
          <a:lstStyle/>
          <a:p>
            <a:fld id="{8E76D059-C0BB-4F98-8040-76D959D3FDC2}" type="slidenum">
              <a:rPr lang="en-US" smtClean="0"/>
              <a:t>29</a:t>
            </a:fld>
            <a:endParaRPr lang="en-US"/>
          </a:p>
        </p:txBody>
      </p:sp>
    </p:spTree>
    <p:extLst>
      <p:ext uri="{BB962C8B-B14F-4D97-AF65-F5344CB8AC3E}">
        <p14:creationId xmlns:p14="http://schemas.microsoft.com/office/powerpoint/2010/main" val="2175122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64557"/>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982" y="391340"/>
            <a:ext cx="507654" cy="643996"/>
          </a:xfrm>
          <a:prstGeom prst="rect">
            <a:avLst/>
          </a:prstGeom>
        </p:spPr>
      </p:pic>
      <p:sp>
        <p:nvSpPr>
          <p:cNvPr id="8" name="TextBox 7">
            <a:extLst>
              <a:ext uri="{FF2B5EF4-FFF2-40B4-BE49-F238E27FC236}">
                <a16:creationId xmlns:a16="http://schemas.microsoft.com/office/drawing/2014/main" id="{8B120D65-D031-4A47-B604-9F61078E948C}"/>
              </a:ext>
            </a:extLst>
          </p:cNvPr>
          <p:cNvSpPr txBox="1"/>
          <p:nvPr/>
        </p:nvSpPr>
        <p:spPr>
          <a:xfrm>
            <a:off x="248856" y="126000"/>
            <a:ext cx="8049126" cy="584775"/>
          </a:xfrm>
          <a:prstGeom prst="rect">
            <a:avLst/>
          </a:prstGeom>
          <a:noFill/>
        </p:spPr>
        <p:txBody>
          <a:bodyPr wrap="square" rtlCol="0">
            <a:spAutoFit/>
          </a:bodyPr>
          <a:lstStyle/>
          <a:p>
            <a:r>
              <a:rPr lang="en-US" sz="3200" b="1" dirty="0"/>
              <a:t>Negotiating New Construction </a:t>
            </a:r>
          </a:p>
        </p:txBody>
      </p:sp>
      <p:sp>
        <p:nvSpPr>
          <p:cNvPr id="9" name="Content Placeholder 2">
            <a:extLst>
              <a:ext uri="{FF2B5EF4-FFF2-40B4-BE49-F238E27FC236}">
                <a16:creationId xmlns:a16="http://schemas.microsoft.com/office/drawing/2014/main" id="{6C53E294-8075-4A10-9CE0-0CD665C4299A}"/>
              </a:ext>
            </a:extLst>
          </p:cNvPr>
          <p:cNvSpPr txBox="1">
            <a:spLocks/>
          </p:cNvSpPr>
          <p:nvPr/>
        </p:nvSpPr>
        <p:spPr>
          <a:xfrm>
            <a:off x="248856" y="1014463"/>
            <a:ext cx="8627289" cy="57175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lphaUcPeriod"/>
            </a:pPr>
            <a:r>
              <a:rPr lang="en-US" sz="2000" dirty="0">
                <a:latin typeface="Arial" panose="020B0604020202020204" pitchFamily="34" charset="0"/>
                <a:cs typeface="Arial" panose="020B0604020202020204" pitchFamily="34" charset="0"/>
              </a:rPr>
              <a:t>Typically there is not as much negotiation with new construction as there is with resale. Part of the reason is when you negotiate 5% with new construction the 5% may represent 33% of the profit.</a:t>
            </a:r>
          </a:p>
          <a:p>
            <a:pPr marL="341313" indent="-341313" algn="l">
              <a:buFont typeface="+mj-lt"/>
              <a:buAutoNum type="alphaUcPeriod"/>
            </a:pPr>
            <a:r>
              <a:rPr lang="en-US" sz="2000" dirty="0">
                <a:latin typeface="Arial" panose="020B0604020202020204" pitchFamily="34" charset="0"/>
                <a:cs typeface="Arial" panose="020B0604020202020204" pitchFamily="34" charset="0"/>
              </a:rPr>
              <a:t>If builders have other homes they are selling in the same development/community, negotiating the price down affects the sales price of their other future properties. In lieu of negotiating down they may offer to pay for upgrades or give closing cost credits.</a:t>
            </a:r>
          </a:p>
          <a:p>
            <a:pPr algn="l"/>
            <a:endParaRPr lang="en-US" sz="1100" dirty="0">
              <a:latin typeface="Arial" panose="020B0604020202020204" pitchFamily="34" charset="0"/>
              <a:cs typeface="Arial" panose="020B0604020202020204" pitchFamily="34" charset="0"/>
            </a:endParaRPr>
          </a:p>
          <a:p>
            <a:pPr marL="738188" lvl="1" indent="-280988" algn="l">
              <a:buFont typeface="+mj-lt"/>
              <a:buAutoNum type="alphaUcPeriod"/>
            </a:pPr>
            <a:r>
              <a:rPr lang="en-US" b="1" dirty="0">
                <a:latin typeface="Arial" panose="020B0604020202020204" pitchFamily="34" charset="0"/>
                <a:cs typeface="Arial" panose="020B0604020202020204" pitchFamily="34" charset="0"/>
              </a:rPr>
              <a:t>“The buyers shall receive a credit towards closing costs and prepaids at the time of the closing in the amount of $23,792.00.”</a:t>
            </a:r>
          </a:p>
          <a:p>
            <a:pPr lvl="1" algn="l"/>
            <a:endParaRPr lang="en-US" sz="1100" b="1" dirty="0">
              <a:latin typeface="Arial" panose="020B0604020202020204" pitchFamily="34" charset="0"/>
              <a:cs typeface="Arial" panose="020B0604020202020204" pitchFamily="34" charset="0"/>
            </a:endParaRPr>
          </a:p>
          <a:p>
            <a:pPr marL="341313" indent="-341313" algn="l">
              <a:buFont typeface="+mj-lt"/>
              <a:buAutoNum type="alphaUcPeriod"/>
            </a:pPr>
            <a:r>
              <a:rPr lang="en-US" sz="2000" dirty="0">
                <a:latin typeface="Arial" panose="020B0604020202020204" pitchFamily="34" charset="0"/>
                <a:cs typeface="Arial" panose="020B0604020202020204" pitchFamily="34" charset="0"/>
              </a:rPr>
              <a:t>Time is money. Every day a builder has a home sitting on the market is a day they are losing money.</a:t>
            </a:r>
          </a:p>
          <a:p>
            <a:pPr marL="341313" indent="-341313" algn="l">
              <a:buFont typeface="+mj-lt"/>
              <a:buAutoNum type="alphaUcPeriod"/>
            </a:pPr>
            <a:r>
              <a:rPr lang="en-US" sz="2000" dirty="0">
                <a:latin typeface="Arial" panose="020B0604020202020204" pitchFamily="34" charset="0"/>
                <a:cs typeface="Arial" panose="020B0604020202020204" pitchFamily="34" charset="0"/>
              </a:rPr>
              <a:t>If a builder has inventory sitting as a stand alone house it will be easier to negotiate if that new home has been sitting on the market.</a:t>
            </a:r>
          </a:p>
          <a:p>
            <a:pPr marL="341313" indent="-341313" algn="l">
              <a:buFont typeface="+mj-lt"/>
              <a:buAutoNum type="alphaUcPeriod"/>
            </a:pPr>
            <a:r>
              <a:rPr lang="en-US" sz="2000" dirty="0">
                <a:latin typeface="Arial" panose="020B0604020202020204" pitchFamily="34" charset="0"/>
                <a:cs typeface="Arial" panose="020B0604020202020204" pitchFamily="34" charset="0"/>
              </a:rPr>
              <a:t>I always research the builder to see if they have negotiated the sales price of other homes they have built. I do this for homes within a given development/community, as well as, for stand alone spec homes.</a:t>
            </a:r>
          </a:p>
        </p:txBody>
      </p:sp>
      <p:sp>
        <p:nvSpPr>
          <p:cNvPr id="3" name="Slide Number Placeholder 2">
            <a:extLst>
              <a:ext uri="{FF2B5EF4-FFF2-40B4-BE49-F238E27FC236}">
                <a16:creationId xmlns:a16="http://schemas.microsoft.com/office/drawing/2014/main" id="{6ED9AE2C-66D2-48BB-9AC6-25CDDEC9CA88}"/>
              </a:ext>
            </a:extLst>
          </p:cNvPr>
          <p:cNvSpPr>
            <a:spLocks noGrp="1"/>
          </p:cNvSpPr>
          <p:nvPr>
            <p:ph type="sldNum" sz="quarter" idx="12"/>
          </p:nvPr>
        </p:nvSpPr>
        <p:spPr/>
        <p:txBody>
          <a:bodyPr/>
          <a:lstStyle/>
          <a:p>
            <a:fld id="{8E76D059-C0BB-4F98-8040-76D959D3FDC2}" type="slidenum">
              <a:rPr lang="en-US" smtClean="0"/>
              <a:t>3</a:t>
            </a:fld>
            <a:endParaRPr lang="en-US"/>
          </a:p>
        </p:txBody>
      </p:sp>
    </p:spTree>
    <p:extLst>
      <p:ext uri="{BB962C8B-B14F-4D97-AF65-F5344CB8AC3E}">
        <p14:creationId xmlns:p14="http://schemas.microsoft.com/office/powerpoint/2010/main" val="274499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61B46551-652D-4794-B75C-D6847495A331}"/>
              </a:ext>
            </a:extLst>
          </p:cNvPr>
          <p:cNvSpPr/>
          <p:nvPr/>
        </p:nvSpPr>
        <p:spPr>
          <a:xfrm>
            <a:off x="253533" y="132227"/>
            <a:ext cx="7285777" cy="584775"/>
          </a:xfrm>
          <a:prstGeom prst="rect">
            <a:avLst/>
          </a:prstGeom>
        </p:spPr>
        <p:txBody>
          <a:bodyPr wrap="none">
            <a:spAutoFit/>
          </a:bodyPr>
          <a:lstStyle/>
          <a:p>
            <a:r>
              <a:rPr lang="en-US" sz="3200" b="1" dirty="0"/>
              <a:t>Declaration of Restrictions and Covenants</a:t>
            </a:r>
          </a:p>
        </p:txBody>
      </p:sp>
      <p:sp>
        <p:nvSpPr>
          <p:cNvPr id="3" name="Rectangle 2">
            <a:extLst>
              <a:ext uri="{FF2B5EF4-FFF2-40B4-BE49-F238E27FC236}">
                <a16:creationId xmlns:a16="http://schemas.microsoft.com/office/drawing/2014/main" id="{720EA7C2-232A-428E-B9C8-3AA8D0FF8973}"/>
              </a:ext>
            </a:extLst>
          </p:cNvPr>
          <p:cNvSpPr/>
          <p:nvPr/>
        </p:nvSpPr>
        <p:spPr>
          <a:xfrm>
            <a:off x="517358" y="971033"/>
            <a:ext cx="8398042" cy="5016758"/>
          </a:xfrm>
          <a:prstGeom prst="rect">
            <a:avLst/>
          </a:prstGeom>
        </p:spPr>
        <p:txBody>
          <a:bodyPr wrap="square">
            <a:spAutoFit/>
          </a:bodyPr>
          <a:lstStyle/>
          <a:p>
            <a:pPr marL="0" lvl="2"/>
            <a:r>
              <a:rPr lang="en-US" sz="2000" b="1" dirty="0">
                <a:latin typeface="Arial" panose="020B0604020202020204" pitchFamily="34" charset="0"/>
                <a:cs typeface="Arial" panose="020B0604020202020204" pitchFamily="34" charset="0"/>
              </a:rPr>
              <a:t>f. Outside Storage:</a:t>
            </a:r>
          </a:p>
          <a:p>
            <a:pPr marL="0" lvl="2"/>
            <a:r>
              <a:rPr lang="en-US" sz="2000" dirty="0">
                <a:latin typeface="Arial" panose="020B0604020202020204" pitchFamily="34" charset="0"/>
                <a:cs typeface="Arial" panose="020B0604020202020204" pitchFamily="34" charset="0"/>
              </a:rPr>
              <a:t>No lot shall be used for the out-of-doors storage of any of the following: house trailers; camping trailers including boat trailers, self-contained camping vehicles; commercial vehicles of any type whatsoever, whether registered or not; junked motor vehicles of any type; aluminum sheds; boats; non-registered automobiles; motorcycles, motorbikes, minibikes, snowmobiles, ATVs or similar vehicles; mobile homes; tractors; buses; vehicles with advertising.</a:t>
            </a:r>
          </a:p>
          <a:p>
            <a:pPr marL="0" lvl="2"/>
            <a:endParaRPr lang="en-US" sz="2000" dirty="0">
              <a:latin typeface="Arial" panose="020B0604020202020204" pitchFamily="34" charset="0"/>
              <a:cs typeface="Arial" panose="020B0604020202020204" pitchFamily="34" charset="0"/>
            </a:endParaRPr>
          </a:p>
          <a:p>
            <a:pPr marL="0" lvl="2"/>
            <a:r>
              <a:rPr lang="en-US" sz="2000" b="1" dirty="0">
                <a:latin typeface="Arial" panose="020B0604020202020204" pitchFamily="34" charset="0"/>
                <a:cs typeface="Arial" panose="020B0604020202020204" pitchFamily="34" charset="0"/>
              </a:rPr>
              <a:t>g. Chimneys:</a:t>
            </a:r>
          </a:p>
          <a:p>
            <a:pPr marL="0" lvl="2"/>
            <a:r>
              <a:rPr lang="en-US" sz="2000" dirty="0">
                <a:latin typeface="Arial" panose="020B0604020202020204" pitchFamily="34" charset="0"/>
                <a:cs typeface="Arial" panose="020B0604020202020204" pitchFamily="34" charset="0"/>
              </a:rPr>
              <a:t>All chimneys are to be constructed of stone, brick, or stucco. When brick chimneys are used, they will be tastefully or creatively detailed.</a:t>
            </a:r>
          </a:p>
          <a:p>
            <a:pPr marL="0" lvl="2"/>
            <a:endParaRPr lang="en-US" sz="2000" dirty="0">
              <a:latin typeface="Arial" panose="020B0604020202020204" pitchFamily="34" charset="0"/>
              <a:cs typeface="Arial" panose="020B0604020202020204" pitchFamily="34" charset="0"/>
            </a:endParaRPr>
          </a:p>
          <a:p>
            <a:pPr marL="0" lvl="2"/>
            <a:r>
              <a:rPr lang="en-US" sz="2000" dirty="0">
                <a:latin typeface="Arial" panose="020B0604020202020204" pitchFamily="34" charset="0"/>
                <a:cs typeface="Arial" panose="020B0604020202020204" pitchFamily="34" charset="0"/>
              </a:rPr>
              <a:t>All construction including driveways, fine grading and seeding of all disturbed areas shall be completed no later than eighteen (18) months from the date construction begins.</a:t>
            </a:r>
          </a:p>
        </p:txBody>
      </p:sp>
      <p:sp>
        <p:nvSpPr>
          <p:cNvPr id="4" name="Slide Number Placeholder 3">
            <a:extLst>
              <a:ext uri="{FF2B5EF4-FFF2-40B4-BE49-F238E27FC236}">
                <a16:creationId xmlns:a16="http://schemas.microsoft.com/office/drawing/2014/main" id="{875E2AB2-F88C-4CF8-BB8D-54D805A5D998}"/>
              </a:ext>
            </a:extLst>
          </p:cNvPr>
          <p:cNvSpPr>
            <a:spLocks noGrp="1"/>
          </p:cNvSpPr>
          <p:nvPr>
            <p:ph type="sldNum" sz="quarter" idx="12"/>
          </p:nvPr>
        </p:nvSpPr>
        <p:spPr/>
        <p:txBody>
          <a:bodyPr/>
          <a:lstStyle/>
          <a:p>
            <a:fld id="{8E76D059-C0BB-4F98-8040-76D959D3FDC2}" type="slidenum">
              <a:rPr lang="en-US" smtClean="0"/>
              <a:t>30</a:t>
            </a:fld>
            <a:endParaRPr lang="en-US"/>
          </a:p>
        </p:txBody>
      </p:sp>
    </p:spTree>
    <p:extLst>
      <p:ext uri="{BB962C8B-B14F-4D97-AF65-F5344CB8AC3E}">
        <p14:creationId xmlns:p14="http://schemas.microsoft.com/office/powerpoint/2010/main" val="3102223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61B46551-652D-4794-B75C-D6847495A331}"/>
              </a:ext>
            </a:extLst>
          </p:cNvPr>
          <p:cNvSpPr/>
          <p:nvPr/>
        </p:nvSpPr>
        <p:spPr>
          <a:xfrm>
            <a:off x="262769" y="130273"/>
            <a:ext cx="6403356" cy="523220"/>
          </a:xfrm>
          <a:prstGeom prst="rect">
            <a:avLst/>
          </a:prstGeom>
        </p:spPr>
        <p:txBody>
          <a:bodyPr wrap="none">
            <a:spAutoFit/>
          </a:bodyPr>
          <a:lstStyle/>
          <a:p>
            <a:r>
              <a:rPr lang="en-US" sz="2800" b="1" dirty="0"/>
              <a:t>Declaration of Restrictions and Covenants</a:t>
            </a:r>
          </a:p>
        </p:txBody>
      </p:sp>
      <p:pic>
        <p:nvPicPr>
          <p:cNvPr id="7" name="Picture 6">
            <a:extLst>
              <a:ext uri="{FF2B5EF4-FFF2-40B4-BE49-F238E27FC236}">
                <a16:creationId xmlns:a16="http://schemas.microsoft.com/office/drawing/2014/main" id="{F0356BB7-E241-4E3E-B211-527809DF9289}"/>
              </a:ext>
            </a:extLst>
          </p:cNvPr>
          <p:cNvPicPr>
            <a:picLocks noChangeAspect="1"/>
          </p:cNvPicPr>
          <p:nvPr/>
        </p:nvPicPr>
        <p:blipFill>
          <a:blip r:embed="rId5"/>
          <a:stretch>
            <a:fillRect/>
          </a:stretch>
        </p:blipFill>
        <p:spPr>
          <a:xfrm>
            <a:off x="1858915" y="826230"/>
            <a:ext cx="5714928" cy="5869440"/>
          </a:xfrm>
          <a:prstGeom prst="rect">
            <a:avLst/>
          </a:prstGeom>
        </p:spPr>
      </p:pic>
      <p:sp>
        <p:nvSpPr>
          <p:cNvPr id="4" name="Slide Number Placeholder 3">
            <a:extLst>
              <a:ext uri="{FF2B5EF4-FFF2-40B4-BE49-F238E27FC236}">
                <a16:creationId xmlns:a16="http://schemas.microsoft.com/office/drawing/2014/main" id="{1E91DF59-FCFD-484B-A248-1253C20C0140}"/>
              </a:ext>
            </a:extLst>
          </p:cNvPr>
          <p:cNvSpPr>
            <a:spLocks noGrp="1"/>
          </p:cNvSpPr>
          <p:nvPr>
            <p:ph type="sldNum" sz="quarter" idx="12"/>
          </p:nvPr>
        </p:nvSpPr>
        <p:spPr/>
        <p:txBody>
          <a:bodyPr/>
          <a:lstStyle/>
          <a:p>
            <a:fld id="{8E76D059-C0BB-4F98-8040-76D959D3FDC2}" type="slidenum">
              <a:rPr lang="en-US" smtClean="0"/>
              <a:t>31</a:t>
            </a:fld>
            <a:endParaRPr lang="en-US"/>
          </a:p>
        </p:txBody>
      </p:sp>
    </p:spTree>
    <p:extLst>
      <p:ext uri="{BB962C8B-B14F-4D97-AF65-F5344CB8AC3E}">
        <p14:creationId xmlns:p14="http://schemas.microsoft.com/office/powerpoint/2010/main" val="10446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54918"/>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buNone/>
            </a:pP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F7F12C8-E3ED-4896-9189-D5C380F16304}"/>
              </a:ext>
            </a:extLst>
          </p:cNvPr>
          <p:cNvPicPr>
            <a:picLocks noChangeAspect="1"/>
          </p:cNvPicPr>
          <p:nvPr/>
        </p:nvPicPr>
        <p:blipFill>
          <a:blip r:embed="rId5"/>
          <a:stretch>
            <a:fillRect/>
          </a:stretch>
        </p:blipFill>
        <p:spPr>
          <a:xfrm>
            <a:off x="1761673" y="798975"/>
            <a:ext cx="5620653" cy="5906382"/>
          </a:xfrm>
          <a:prstGeom prst="rect">
            <a:avLst/>
          </a:prstGeom>
        </p:spPr>
      </p:pic>
      <p:sp>
        <p:nvSpPr>
          <p:cNvPr id="3" name="Rectangle 2">
            <a:extLst>
              <a:ext uri="{FF2B5EF4-FFF2-40B4-BE49-F238E27FC236}">
                <a16:creationId xmlns:a16="http://schemas.microsoft.com/office/drawing/2014/main" id="{81BA06B3-F4B1-4329-8397-4AC8E5D244CC}"/>
              </a:ext>
            </a:extLst>
          </p:cNvPr>
          <p:cNvSpPr/>
          <p:nvPr/>
        </p:nvSpPr>
        <p:spPr>
          <a:xfrm>
            <a:off x="397042" y="240972"/>
            <a:ext cx="7445220" cy="861774"/>
          </a:xfrm>
          <a:prstGeom prst="rect">
            <a:avLst/>
          </a:prstGeom>
        </p:spPr>
        <p:txBody>
          <a:bodyPr wrap="square">
            <a:spAutoFit/>
          </a:bodyPr>
          <a:lstStyle/>
          <a:p>
            <a:r>
              <a:rPr lang="en-US" sz="3200" b="1" dirty="0"/>
              <a:t>Declaration</a:t>
            </a:r>
            <a:r>
              <a:rPr lang="en-US" dirty="0"/>
              <a:t> </a:t>
            </a:r>
            <a:r>
              <a:rPr lang="en-US" sz="3200" b="1" dirty="0"/>
              <a:t>of Restrictions and Covenants</a:t>
            </a:r>
            <a:br>
              <a:rPr lang="en-US" dirty="0"/>
            </a:br>
            <a:endParaRPr lang="en-US" dirty="0"/>
          </a:p>
        </p:txBody>
      </p:sp>
      <p:sp>
        <p:nvSpPr>
          <p:cNvPr id="4" name="Slide Number Placeholder 3">
            <a:extLst>
              <a:ext uri="{FF2B5EF4-FFF2-40B4-BE49-F238E27FC236}">
                <a16:creationId xmlns:a16="http://schemas.microsoft.com/office/drawing/2014/main" id="{3DA0E062-B6DC-49D8-A2DB-0685A3F9F0B6}"/>
              </a:ext>
            </a:extLst>
          </p:cNvPr>
          <p:cNvSpPr>
            <a:spLocks noGrp="1"/>
          </p:cNvSpPr>
          <p:nvPr>
            <p:ph type="sldNum" sz="quarter" idx="12"/>
          </p:nvPr>
        </p:nvSpPr>
        <p:spPr/>
        <p:txBody>
          <a:bodyPr/>
          <a:lstStyle/>
          <a:p>
            <a:fld id="{8E76D059-C0BB-4F98-8040-76D959D3FDC2}" type="slidenum">
              <a:rPr lang="en-US" smtClean="0"/>
              <a:t>32</a:t>
            </a:fld>
            <a:endParaRPr lang="en-US"/>
          </a:p>
        </p:txBody>
      </p:sp>
    </p:spTree>
    <p:extLst>
      <p:ext uri="{BB962C8B-B14F-4D97-AF65-F5344CB8AC3E}">
        <p14:creationId xmlns:p14="http://schemas.microsoft.com/office/powerpoint/2010/main" val="3179776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66641"/>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p:txBody>
      </p:sp>
      <p:sp>
        <p:nvSpPr>
          <p:cNvPr id="10" name="TextBox 9">
            <a:extLst>
              <a:ext uri="{FF2B5EF4-FFF2-40B4-BE49-F238E27FC236}">
                <a16:creationId xmlns:a16="http://schemas.microsoft.com/office/drawing/2014/main" id="{27EC0B6E-0F8C-41DF-AD84-2B2201A5E95C}"/>
              </a:ext>
            </a:extLst>
          </p:cNvPr>
          <p:cNvSpPr txBox="1"/>
          <p:nvPr/>
        </p:nvSpPr>
        <p:spPr>
          <a:xfrm>
            <a:off x="397042" y="112463"/>
            <a:ext cx="8049127" cy="861774"/>
          </a:xfrm>
          <a:prstGeom prst="rect">
            <a:avLst/>
          </a:prstGeom>
          <a:noFill/>
        </p:spPr>
        <p:txBody>
          <a:bodyPr wrap="square" rtlCol="0">
            <a:spAutoFit/>
          </a:bodyPr>
          <a:lstStyle/>
          <a:p>
            <a:r>
              <a:rPr lang="en-US" sz="3200" b="1" dirty="0"/>
              <a:t>Declaration of Restrictions and Covenants</a:t>
            </a:r>
            <a:br>
              <a:rPr lang="en-US" dirty="0"/>
            </a:br>
            <a:endParaRPr lang="en-US" dirty="0"/>
          </a:p>
        </p:txBody>
      </p:sp>
      <p:pic>
        <p:nvPicPr>
          <p:cNvPr id="11" name="Picture 10">
            <a:extLst>
              <a:ext uri="{FF2B5EF4-FFF2-40B4-BE49-F238E27FC236}">
                <a16:creationId xmlns:a16="http://schemas.microsoft.com/office/drawing/2014/main" id="{5F519405-1A24-46B4-8A4F-B9055FF7AFA6}"/>
              </a:ext>
            </a:extLst>
          </p:cNvPr>
          <p:cNvPicPr>
            <a:picLocks noChangeAspect="1"/>
          </p:cNvPicPr>
          <p:nvPr/>
        </p:nvPicPr>
        <p:blipFill>
          <a:blip r:embed="rId5"/>
          <a:stretch>
            <a:fillRect/>
          </a:stretch>
        </p:blipFill>
        <p:spPr>
          <a:xfrm>
            <a:off x="2063829" y="930334"/>
            <a:ext cx="5305099" cy="5927666"/>
          </a:xfrm>
          <a:prstGeom prst="rect">
            <a:avLst/>
          </a:prstGeom>
        </p:spPr>
      </p:pic>
      <p:sp>
        <p:nvSpPr>
          <p:cNvPr id="3" name="Slide Number Placeholder 2">
            <a:extLst>
              <a:ext uri="{FF2B5EF4-FFF2-40B4-BE49-F238E27FC236}">
                <a16:creationId xmlns:a16="http://schemas.microsoft.com/office/drawing/2014/main" id="{D21EF17D-8B36-461F-997D-843F1669623F}"/>
              </a:ext>
            </a:extLst>
          </p:cNvPr>
          <p:cNvSpPr>
            <a:spLocks noGrp="1"/>
          </p:cNvSpPr>
          <p:nvPr>
            <p:ph type="sldNum" sz="quarter" idx="12"/>
          </p:nvPr>
        </p:nvSpPr>
        <p:spPr/>
        <p:txBody>
          <a:bodyPr/>
          <a:lstStyle/>
          <a:p>
            <a:fld id="{8E76D059-C0BB-4F98-8040-76D959D3FDC2}" type="slidenum">
              <a:rPr lang="en-US" smtClean="0"/>
              <a:t>33</a:t>
            </a:fld>
            <a:endParaRPr lang="en-US"/>
          </a:p>
        </p:txBody>
      </p:sp>
    </p:spTree>
    <p:extLst>
      <p:ext uri="{BB962C8B-B14F-4D97-AF65-F5344CB8AC3E}">
        <p14:creationId xmlns:p14="http://schemas.microsoft.com/office/powerpoint/2010/main" val="1532609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66641"/>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p:txBody>
      </p:sp>
      <p:sp>
        <p:nvSpPr>
          <p:cNvPr id="10" name="TextBox 9">
            <a:extLst>
              <a:ext uri="{FF2B5EF4-FFF2-40B4-BE49-F238E27FC236}">
                <a16:creationId xmlns:a16="http://schemas.microsoft.com/office/drawing/2014/main" id="{27EC0B6E-0F8C-41DF-AD84-2B2201A5E95C}"/>
              </a:ext>
            </a:extLst>
          </p:cNvPr>
          <p:cNvSpPr txBox="1"/>
          <p:nvPr/>
        </p:nvSpPr>
        <p:spPr>
          <a:xfrm>
            <a:off x="397042" y="112463"/>
            <a:ext cx="8049127" cy="861774"/>
          </a:xfrm>
          <a:prstGeom prst="rect">
            <a:avLst/>
          </a:prstGeom>
          <a:noFill/>
        </p:spPr>
        <p:txBody>
          <a:bodyPr wrap="square" rtlCol="0">
            <a:spAutoFit/>
          </a:bodyPr>
          <a:lstStyle/>
          <a:p>
            <a:r>
              <a:rPr lang="en-US" sz="3200" b="1" dirty="0"/>
              <a:t>Declaration of Restrictions and Covenants</a:t>
            </a:r>
            <a:br>
              <a:rPr lang="en-US" dirty="0"/>
            </a:br>
            <a:endParaRPr lang="en-US" dirty="0"/>
          </a:p>
        </p:txBody>
      </p:sp>
      <p:pic>
        <p:nvPicPr>
          <p:cNvPr id="9" name="Picture 8">
            <a:extLst>
              <a:ext uri="{FF2B5EF4-FFF2-40B4-BE49-F238E27FC236}">
                <a16:creationId xmlns:a16="http://schemas.microsoft.com/office/drawing/2014/main" id="{F8DBE106-744A-4254-82B7-A5C0CC7AB272}"/>
              </a:ext>
            </a:extLst>
          </p:cNvPr>
          <p:cNvPicPr>
            <a:picLocks noChangeAspect="1"/>
          </p:cNvPicPr>
          <p:nvPr/>
        </p:nvPicPr>
        <p:blipFill>
          <a:blip r:embed="rId5"/>
          <a:stretch>
            <a:fillRect/>
          </a:stretch>
        </p:blipFill>
        <p:spPr>
          <a:xfrm>
            <a:off x="2195878" y="851877"/>
            <a:ext cx="5291506" cy="6012224"/>
          </a:xfrm>
          <a:prstGeom prst="rect">
            <a:avLst/>
          </a:prstGeom>
        </p:spPr>
      </p:pic>
      <p:sp>
        <p:nvSpPr>
          <p:cNvPr id="2" name="Slide Number Placeholder 1">
            <a:extLst>
              <a:ext uri="{FF2B5EF4-FFF2-40B4-BE49-F238E27FC236}">
                <a16:creationId xmlns:a16="http://schemas.microsoft.com/office/drawing/2014/main" id="{E31B37A2-F248-42B0-96A2-AFD50E5ECA22}"/>
              </a:ext>
            </a:extLst>
          </p:cNvPr>
          <p:cNvSpPr>
            <a:spLocks noGrp="1"/>
          </p:cNvSpPr>
          <p:nvPr>
            <p:ph type="sldNum" sz="quarter" idx="12"/>
          </p:nvPr>
        </p:nvSpPr>
        <p:spPr/>
        <p:txBody>
          <a:bodyPr/>
          <a:lstStyle/>
          <a:p>
            <a:fld id="{8E76D059-C0BB-4F98-8040-76D959D3FDC2}" type="slidenum">
              <a:rPr lang="en-US" smtClean="0"/>
              <a:t>34</a:t>
            </a:fld>
            <a:endParaRPr lang="en-US"/>
          </a:p>
        </p:txBody>
      </p:sp>
    </p:spTree>
    <p:extLst>
      <p:ext uri="{BB962C8B-B14F-4D97-AF65-F5344CB8AC3E}">
        <p14:creationId xmlns:p14="http://schemas.microsoft.com/office/powerpoint/2010/main" val="2763886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66641"/>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p:txBody>
      </p:sp>
      <p:sp>
        <p:nvSpPr>
          <p:cNvPr id="10" name="TextBox 9">
            <a:extLst>
              <a:ext uri="{FF2B5EF4-FFF2-40B4-BE49-F238E27FC236}">
                <a16:creationId xmlns:a16="http://schemas.microsoft.com/office/drawing/2014/main" id="{27EC0B6E-0F8C-41DF-AD84-2B2201A5E95C}"/>
              </a:ext>
            </a:extLst>
          </p:cNvPr>
          <p:cNvSpPr txBox="1"/>
          <p:nvPr/>
        </p:nvSpPr>
        <p:spPr>
          <a:xfrm>
            <a:off x="397042" y="112463"/>
            <a:ext cx="8049127" cy="861774"/>
          </a:xfrm>
          <a:prstGeom prst="rect">
            <a:avLst/>
          </a:prstGeom>
          <a:noFill/>
        </p:spPr>
        <p:txBody>
          <a:bodyPr wrap="square" rtlCol="0">
            <a:spAutoFit/>
          </a:bodyPr>
          <a:lstStyle/>
          <a:p>
            <a:r>
              <a:rPr lang="en-US" sz="3200" b="1" dirty="0"/>
              <a:t>Declaration of Restrictions and Covenants</a:t>
            </a:r>
            <a:br>
              <a:rPr lang="en-US" dirty="0"/>
            </a:br>
            <a:endParaRPr lang="en-US" dirty="0"/>
          </a:p>
        </p:txBody>
      </p:sp>
      <p:pic>
        <p:nvPicPr>
          <p:cNvPr id="11" name="Picture 10">
            <a:extLst>
              <a:ext uri="{FF2B5EF4-FFF2-40B4-BE49-F238E27FC236}">
                <a16:creationId xmlns:a16="http://schemas.microsoft.com/office/drawing/2014/main" id="{A271C7D9-B562-4642-9776-A1417E9EBE83}"/>
              </a:ext>
            </a:extLst>
          </p:cNvPr>
          <p:cNvPicPr>
            <a:picLocks noChangeAspect="1"/>
          </p:cNvPicPr>
          <p:nvPr/>
        </p:nvPicPr>
        <p:blipFill>
          <a:blip r:embed="rId5"/>
          <a:stretch>
            <a:fillRect/>
          </a:stretch>
        </p:blipFill>
        <p:spPr>
          <a:xfrm>
            <a:off x="2097752" y="928207"/>
            <a:ext cx="4948496" cy="5929793"/>
          </a:xfrm>
          <a:prstGeom prst="rect">
            <a:avLst/>
          </a:prstGeom>
        </p:spPr>
      </p:pic>
      <p:sp>
        <p:nvSpPr>
          <p:cNvPr id="2" name="Slide Number Placeholder 1">
            <a:extLst>
              <a:ext uri="{FF2B5EF4-FFF2-40B4-BE49-F238E27FC236}">
                <a16:creationId xmlns:a16="http://schemas.microsoft.com/office/drawing/2014/main" id="{2221633C-EEF7-46C4-9068-9A0A6612A6E6}"/>
              </a:ext>
            </a:extLst>
          </p:cNvPr>
          <p:cNvSpPr>
            <a:spLocks noGrp="1"/>
          </p:cNvSpPr>
          <p:nvPr>
            <p:ph type="sldNum" sz="quarter" idx="12"/>
          </p:nvPr>
        </p:nvSpPr>
        <p:spPr/>
        <p:txBody>
          <a:bodyPr/>
          <a:lstStyle/>
          <a:p>
            <a:fld id="{8E76D059-C0BB-4F98-8040-76D959D3FDC2}" type="slidenum">
              <a:rPr lang="en-US" smtClean="0"/>
              <a:t>35</a:t>
            </a:fld>
            <a:endParaRPr lang="en-US"/>
          </a:p>
        </p:txBody>
      </p:sp>
    </p:spTree>
    <p:extLst>
      <p:ext uri="{BB962C8B-B14F-4D97-AF65-F5344CB8AC3E}">
        <p14:creationId xmlns:p14="http://schemas.microsoft.com/office/powerpoint/2010/main" val="4232660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66641"/>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p:txBody>
      </p:sp>
      <p:sp>
        <p:nvSpPr>
          <p:cNvPr id="10" name="TextBox 9">
            <a:extLst>
              <a:ext uri="{FF2B5EF4-FFF2-40B4-BE49-F238E27FC236}">
                <a16:creationId xmlns:a16="http://schemas.microsoft.com/office/drawing/2014/main" id="{27EC0B6E-0F8C-41DF-AD84-2B2201A5E95C}"/>
              </a:ext>
            </a:extLst>
          </p:cNvPr>
          <p:cNvSpPr txBox="1"/>
          <p:nvPr/>
        </p:nvSpPr>
        <p:spPr>
          <a:xfrm>
            <a:off x="397042" y="112463"/>
            <a:ext cx="8049127" cy="1077218"/>
          </a:xfrm>
          <a:prstGeom prst="rect">
            <a:avLst/>
          </a:prstGeom>
          <a:noFill/>
        </p:spPr>
        <p:txBody>
          <a:bodyPr wrap="square" rtlCol="0">
            <a:spAutoFit/>
          </a:bodyPr>
          <a:lstStyle/>
          <a:p>
            <a:r>
              <a:rPr lang="en-US" sz="3200" b="1" dirty="0"/>
              <a:t>Declaration of Restrictions and Covenants</a:t>
            </a:r>
            <a:br>
              <a:rPr lang="en-US" sz="3200" b="1" dirty="0"/>
            </a:br>
            <a:endParaRPr lang="en-US" sz="3200" b="1" dirty="0"/>
          </a:p>
        </p:txBody>
      </p:sp>
      <p:pic>
        <p:nvPicPr>
          <p:cNvPr id="9" name="Picture 8">
            <a:extLst>
              <a:ext uri="{FF2B5EF4-FFF2-40B4-BE49-F238E27FC236}">
                <a16:creationId xmlns:a16="http://schemas.microsoft.com/office/drawing/2014/main" id="{40EA3B9F-6DB0-41F6-A57D-F320C0D34707}"/>
              </a:ext>
            </a:extLst>
          </p:cNvPr>
          <p:cNvPicPr>
            <a:picLocks noChangeAspect="1"/>
          </p:cNvPicPr>
          <p:nvPr/>
        </p:nvPicPr>
        <p:blipFill>
          <a:blip r:embed="rId5"/>
          <a:stretch>
            <a:fillRect/>
          </a:stretch>
        </p:blipFill>
        <p:spPr>
          <a:xfrm>
            <a:off x="1874947" y="974237"/>
            <a:ext cx="5394106" cy="5945068"/>
          </a:xfrm>
          <a:prstGeom prst="rect">
            <a:avLst/>
          </a:prstGeom>
        </p:spPr>
      </p:pic>
      <p:sp>
        <p:nvSpPr>
          <p:cNvPr id="2" name="Slide Number Placeholder 1">
            <a:extLst>
              <a:ext uri="{FF2B5EF4-FFF2-40B4-BE49-F238E27FC236}">
                <a16:creationId xmlns:a16="http://schemas.microsoft.com/office/drawing/2014/main" id="{83FC373C-65FA-4D19-BA62-20A7910E2ADC}"/>
              </a:ext>
            </a:extLst>
          </p:cNvPr>
          <p:cNvSpPr>
            <a:spLocks noGrp="1"/>
          </p:cNvSpPr>
          <p:nvPr>
            <p:ph type="sldNum" sz="quarter" idx="12"/>
          </p:nvPr>
        </p:nvSpPr>
        <p:spPr/>
        <p:txBody>
          <a:bodyPr/>
          <a:lstStyle/>
          <a:p>
            <a:fld id="{8E76D059-C0BB-4F98-8040-76D959D3FDC2}" type="slidenum">
              <a:rPr lang="en-US" smtClean="0"/>
              <a:t>36</a:t>
            </a:fld>
            <a:endParaRPr lang="en-US"/>
          </a:p>
        </p:txBody>
      </p:sp>
    </p:spTree>
    <p:extLst>
      <p:ext uri="{BB962C8B-B14F-4D97-AF65-F5344CB8AC3E}">
        <p14:creationId xmlns:p14="http://schemas.microsoft.com/office/powerpoint/2010/main" val="3488019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71812"/>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p:txBody>
      </p:sp>
      <p:sp>
        <p:nvSpPr>
          <p:cNvPr id="10" name="TextBox 9">
            <a:extLst>
              <a:ext uri="{FF2B5EF4-FFF2-40B4-BE49-F238E27FC236}">
                <a16:creationId xmlns:a16="http://schemas.microsoft.com/office/drawing/2014/main" id="{27EC0B6E-0F8C-41DF-AD84-2B2201A5E95C}"/>
              </a:ext>
            </a:extLst>
          </p:cNvPr>
          <p:cNvSpPr txBox="1"/>
          <p:nvPr/>
        </p:nvSpPr>
        <p:spPr>
          <a:xfrm>
            <a:off x="397042" y="112463"/>
            <a:ext cx="8049127" cy="861774"/>
          </a:xfrm>
          <a:prstGeom prst="rect">
            <a:avLst/>
          </a:prstGeom>
          <a:noFill/>
        </p:spPr>
        <p:txBody>
          <a:bodyPr wrap="square" rtlCol="0">
            <a:spAutoFit/>
          </a:bodyPr>
          <a:lstStyle/>
          <a:p>
            <a:r>
              <a:rPr lang="en-US" sz="3200" b="1" dirty="0"/>
              <a:t>Declaration of Restrictions and Covenants</a:t>
            </a:r>
            <a:br>
              <a:rPr lang="en-US" dirty="0"/>
            </a:br>
            <a:endParaRPr lang="en-US" dirty="0"/>
          </a:p>
        </p:txBody>
      </p:sp>
      <p:pic>
        <p:nvPicPr>
          <p:cNvPr id="11" name="Picture 10">
            <a:extLst>
              <a:ext uri="{FF2B5EF4-FFF2-40B4-BE49-F238E27FC236}">
                <a16:creationId xmlns:a16="http://schemas.microsoft.com/office/drawing/2014/main" id="{C458B291-B2C4-4FC7-BBA4-AE6AD4BC576A}"/>
              </a:ext>
            </a:extLst>
          </p:cNvPr>
          <p:cNvPicPr>
            <a:picLocks noChangeAspect="1"/>
          </p:cNvPicPr>
          <p:nvPr/>
        </p:nvPicPr>
        <p:blipFill>
          <a:blip r:embed="rId5"/>
          <a:stretch>
            <a:fillRect/>
          </a:stretch>
        </p:blipFill>
        <p:spPr>
          <a:xfrm>
            <a:off x="2022093" y="974237"/>
            <a:ext cx="5388571" cy="5503148"/>
          </a:xfrm>
          <a:prstGeom prst="rect">
            <a:avLst/>
          </a:prstGeom>
        </p:spPr>
      </p:pic>
      <p:sp>
        <p:nvSpPr>
          <p:cNvPr id="2" name="Slide Number Placeholder 1">
            <a:extLst>
              <a:ext uri="{FF2B5EF4-FFF2-40B4-BE49-F238E27FC236}">
                <a16:creationId xmlns:a16="http://schemas.microsoft.com/office/drawing/2014/main" id="{E3B38476-0845-4419-A9F4-1F97E17044F7}"/>
              </a:ext>
            </a:extLst>
          </p:cNvPr>
          <p:cNvSpPr>
            <a:spLocks noGrp="1"/>
          </p:cNvSpPr>
          <p:nvPr>
            <p:ph type="sldNum" sz="quarter" idx="12"/>
          </p:nvPr>
        </p:nvSpPr>
        <p:spPr/>
        <p:txBody>
          <a:bodyPr/>
          <a:lstStyle/>
          <a:p>
            <a:fld id="{8E76D059-C0BB-4F98-8040-76D959D3FDC2}" type="slidenum">
              <a:rPr lang="en-US" smtClean="0"/>
              <a:t>37</a:t>
            </a:fld>
            <a:endParaRPr lang="en-US"/>
          </a:p>
        </p:txBody>
      </p:sp>
    </p:spTree>
    <p:extLst>
      <p:ext uri="{BB962C8B-B14F-4D97-AF65-F5344CB8AC3E}">
        <p14:creationId xmlns:p14="http://schemas.microsoft.com/office/powerpoint/2010/main" val="1603170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517358" y="1271812"/>
            <a:ext cx="8109284" cy="4739482"/>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i="1" dirty="0"/>
          </a:p>
        </p:txBody>
      </p:sp>
      <p:sp>
        <p:nvSpPr>
          <p:cNvPr id="10" name="TextBox 9">
            <a:extLst>
              <a:ext uri="{FF2B5EF4-FFF2-40B4-BE49-F238E27FC236}">
                <a16:creationId xmlns:a16="http://schemas.microsoft.com/office/drawing/2014/main" id="{27EC0B6E-0F8C-41DF-AD84-2B2201A5E95C}"/>
              </a:ext>
            </a:extLst>
          </p:cNvPr>
          <p:cNvSpPr txBox="1"/>
          <p:nvPr/>
        </p:nvSpPr>
        <p:spPr>
          <a:xfrm>
            <a:off x="397042" y="112463"/>
            <a:ext cx="8049127" cy="861774"/>
          </a:xfrm>
          <a:prstGeom prst="rect">
            <a:avLst/>
          </a:prstGeom>
          <a:noFill/>
        </p:spPr>
        <p:txBody>
          <a:bodyPr wrap="square" rtlCol="0">
            <a:spAutoFit/>
          </a:bodyPr>
          <a:lstStyle/>
          <a:p>
            <a:r>
              <a:rPr lang="en-US" sz="3200" b="1" dirty="0"/>
              <a:t>Declaration of Restrictions and Covenants</a:t>
            </a:r>
            <a:br>
              <a:rPr lang="en-US" dirty="0"/>
            </a:br>
            <a:endParaRPr lang="en-US" dirty="0"/>
          </a:p>
        </p:txBody>
      </p:sp>
      <p:pic>
        <p:nvPicPr>
          <p:cNvPr id="9" name="Picture 8">
            <a:extLst>
              <a:ext uri="{FF2B5EF4-FFF2-40B4-BE49-F238E27FC236}">
                <a16:creationId xmlns:a16="http://schemas.microsoft.com/office/drawing/2014/main" id="{A2F3CCA3-AF8F-4694-BA68-791CA911B211}"/>
              </a:ext>
            </a:extLst>
          </p:cNvPr>
          <p:cNvPicPr>
            <a:picLocks noChangeAspect="1"/>
          </p:cNvPicPr>
          <p:nvPr/>
        </p:nvPicPr>
        <p:blipFill>
          <a:blip r:embed="rId5"/>
          <a:stretch>
            <a:fillRect/>
          </a:stretch>
        </p:blipFill>
        <p:spPr>
          <a:xfrm>
            <a:off x="406278" y="1680965"/>
            <a:ext cx="8518358" cy="3161801"/>
          </a:xfrm>
          <a:prstGeom prst="rect">
            <a:avLst/>
          </a:prstGeom>
        </p:spPr>
      </p:pic>
      <p:sp>
        <p:nvSpPr>
          <p:cNvPr id="2" name="Slide Number Placeholder 1">
            <a:extLst>
              <a:ext uri="{FF2B5EF4-FFF2-40B4-BE49-F238E27FC236}">
                <a16:creationId xmlns:a16="http://schemas.microsoft.com/office/drawing/2014/main" id="{4D263FA5-47F1-4B01-BCEB-A4DE8D1231E2}"/>
              </a:ext>
            </a:extLst>
          </p:cNvPr>
          <p:cNvSpPr>
            <a:spLocks noGrp="1"/>
          </p:cNvSpPr>
          <p:nvPr>
            <p:ph type="sldNum" sz="quarter" idx="12"/>
          </p:nvPr>
        </p:nvSpPr>
        <p:spPr/>
        <p:txBody>
          <a:bodyPr/>
          <a:lstStyle/>
          <a:p>
            <a:fld id="{8E76D059-C0BB-4F98-8040-76D959D3FDC2}" type="slidenum">
              <a:rPr lang="en-US" smtClean="0"/>
              <a:t>38</a:t>
            </a:fld>
            <a:endParaRPr lang="en-US"/>
          </a:p>
        </p:txBody>
      </p:sp>
    </p:spTree>
    <p:extLst>
      <p:ext uri="{BB962C8B-B14F-4D97-AF65-F5344CB8AC3E}">
        <p14:creationId xmlns:p14="http://schemas.microsoft.com/office/powerpoint/2010/main" val="2649651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118B51AA-E266-4796-B67F-907EFA1C99FD}"/>
              </a:ext>
            </a:extLst>
          </p:cNvPr>
          <p:cNvSpPr/>
          <p:nvPr/>
        </p:nvSpPr>
        <p:spPr>
          <a:xfrm>
            <a:off x="397042" y="110067"/>
            <a:ext cx="2058192" cy="584775"/>
          </a:xfrm>
          <a:prstGeom prst="rect">
            <a:avLst/>
          </a:prstGeom>
        </p:spPr>
        <p:txBody>
          <a:bodyPr wrap="none">
            <a:spAutoFit/>
          </a:bodyPr>
          <a:lstStyle/>
          <a:p>
            <a:r>
              <a:rPr lang="en-US" sz="3200" b="1" dirty="0"/>
              <a:t>Warranties</a:t>
            </a:r>
            <a:endParaRPr lang="en-US" sz="3200" dirty="0"/>
          </a:p>
        </p:txBody>
      </p:sp>
      <p:sp>
        <p:nvSpPr>
          <p:cNvPr id="9" name="Content Placeholder 2">
            <a:extLst>
              <a:ext uri="{FF2B5EF4-FFF2-40B4-BE49-F238E27FC236}">
                <a16:creationId xmlns:a16="http://schemas.microsoft.com/office/drawing/2014/main" id="{130E4EE8-92E2-4B62-9BCF-13AFDA6C8F33}"/>
              </a:ext>
            </a:extLst>
          </p:cNvPr>
          <p:cNvSpPr txBox="1">
            <a:spLocks/>
          </p:cNvSpPr>
          <p:nvPr/>
        </p:nvSpPr>
        <p:spPr>
          <a:xfrm>
            <a:off x="517358" y="1285270"/>
            <a:ext cx="7817750" cy="4855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dirty="0">
                <a:latin typeface="Arial" panose="020B0604020202020204" pitchFamily="34" charset="0"/>
                <a:cs typeface="Arial" panose="020B0604020202020204" pitchFamily="34" charset="0"/>
              </a:rPr>
              <a:t>In CT there is a statutory one-year warranty with all new home construction.</a:t>
            </a:r>
          </a:p>
          <a:p>
            <a:pPr marL="514350" indent="-514350" algn="l">
              <a:buFont typeface="+mj-lt"/>
              <a:buAutoNum type="alphaUcPeriod"/>
            </a:pPr>
            <a:r>
              <a:rPr lang="en-US" dirty="0">
                <a:latin typeface="Arial" panose="020B0604020202020204" pitchFamily="34" charset="0"/>
                <a:cs typeface="Arial" panose="020B0604020202020204" pitchFamily="34" charset="0"/>
              </a:rPr>
              <a:t>Additionally, there are items like roof, appliances, hot water heater, etc. that have much longer warranties.</a:t>
            </a:r>
          </a:p>
          <a:p>
            <a:pPr marL="514350" indent="-514350" algn="l">
              <a:buFont typeface="+mj-lt"/>
              <a:buAutoNum type="alphaUcPeriod"/>
            </a:pPr>
            <a:r>
              <a:rPr lang="en-US" dirty="0">
                <a:latin typeface="Arial" panose="020B0604020202020204" pitchFamily="34" charset="0"/>
                <a:cs typeface="Arial" panose="020B0604020202020204" pitchFamily="34" charset="0"/>
              </a:rPr>
              <a:t>Sometimes a builder uses a third – party warranty company for other components of the house.</a:t>
            </a:r>
          </a:p>
          <a:p>
            <a:pPr marL="514350" indent="-514350" algn="l">
              <a:buFont typeface="+mj-lt"/>
              <a:buAutoNum type="alphaUcPeriod"/>
            </a:pPr>
            <a:r>
              <a:rPr lang="en-US" dirty="0">
                <a:latin typeface="Arial" panose="020B0604020202020204" pitchFamily="34" charset="0"/>
                <a:cs typeface="Arial" panose="020B0604020202020204" pitchFamily="34" charset="0"/>
              </a:rPr>
              <a:t>At the time of closing, you should receive all warranty information.</a:t>
            </a:r>
          </a:p>
        </p:txBody>
      </p:sp>
      <p:sp>
        <p:nvSpPr>
          <p:cNvPr id="3" name="Slide Number Placeholder 2">
            <a:extLst>
              <a:ext uri="{FF2B5EF4-FFF2-40B4-BE49-F238E27FC236}">
                <a16:creationId xmlns:a16="http://schemas.microsoft.com/office/drawing/2014/main" id="{66AEA824-32D7-46AD-879A-F9D8411AE81F}"/>
              </a:ext>
            </a:extLst>
          </p:cNvPr>
          <p:cNvSpPr>
            <a:spLocks noGrp="1"/>
          </p:cNvSpPr>
          <p:nvPr>
            <p:ph type="sldNum" sz="quarter" idx="12"/>
          </p:nvPr>
        </p:nvSpPr>
        <p:spPr/>
        <p:txBody>
          <a:bodyPr/>
          <a:lstStyle/>
          <a:p>
            <a:fld id="{8E76D059-C0BB-4F98-8040-76D959D3FDC2}" type="slidenum">
              <a:rPr lang="en-US" smtClean="0"/>
              <a:t>39</a:t>
            </a:fld>
            <a:endParaRPr lang="en-US"/>
          </a:p>
        </p:txBody>
      </p:sp>
    </p:spTree>
    <p:extLst>
      <p:ext uri="{BB962C8B-B14F-4D97-AF65-F5344CB8AC3E}">
        <p14:creationId xmlns:p14="http://schemas.microsoft.com/office/powerpoint/2010/main" val="105521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239978" y="108295"/>
            <a:ext cx="8049126" cy="584775"/>
          </a:xfrm>
          <a:prstGeom prst="rect">
            <a:avLst/>
          </a:prstGeom>
          <a:noFill/>
        </p:spPr>
        <p:txBody>
          <a:bodyPr wrap="square" rtlCol="0">
            <a:spAutoFit/>
          </a:bodyPr>
          <a:lstStyle/>
          <a:p>
            <a:r>
              <a:rPr lang="en-US" sz="3200" b="1" dirty="0"/>
              <a:t>New Home Communities</a:t>
            </a:r>
          </a:p>
        </p:txBody>
      </p:sp>
      <p:sp>
        <p:nvSpPr>
          <p:cNvPr id="8" name="Content Placeholder 2">
            <a:extLst>
              <a:ext uri="{FF2B5EF4-FFF2-40B4-BE49-F238E27FC236}">
                <a16:creationId xmlns:a16="http://schemas.microsoft.com/office/drawing/2014/main" id="{B88DA829-BB46-43DD-9130-88A63C312BD9}"/>
              </a:ext>
            </a:extLst>
          </p:cNvPr>
          <p:cNvSpPr txBox="1">
            <a:spLocks/>
          </p:cNvSpPr>
          <p:nvPr/>
        </p:nvSpPr>
        <p:spPr>
          <a:xfrm>
            <a:off x="332510" y="1285270"/>
            <a:ext cx="8608290" cy="4855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dirty="0">
                <a:latin typeface="Arial" panose="020B0604020202020204" pitchFamily="34" charset="0"/>
                <a:cs typeface="Arial" panose="020B0604020202020204" pitchFamily="34" charset="0"/>
              </a:rPr>
              <a:t>First buyers may get the best discounts because early in the sales process builders want to get some homes under contract quickly.</a:t>
            </a:r>
          </a:p>
          <a:p>
            <a:pPr marL="514350" indent="-514350" algn="l">
              <a:buFont typeface="+mj-lt"/>
              <a:buAutoNum type="alphaUcPeriod"/>
            </a:pPr>
            <a:r>
              <a:rPr lang="en-US" dirty="0">
                <a:latin typeface="Arial" panose="020B0604020202020204" pitchFamily="34" charset="0"/>
                <a:cs typeface="Arial" panose="020B0604020202020204" pitchFamily="34" charset="0"/>
              </a:rPr>
              <a:t>If a builder can announce they have 8 homes under contract in a few weeks, the project can seem more desirable to future buyers.</a:t>
            </a:r>
          </a:p>
          <a:p>
            <a:pPr marL="514350" indent="-514350" algn="l">
              <a:buFont typeface="+mj-lt"/>
              <a:buAutoNum type="alphaUcPeriod"/>
            </a:pPr>
            <a:r>
              <a:rPr lang="en-US" dirty="0">
                <a:latin typeface="Arial" panose="020B0604020202020204" pitchFamily="34" charset="0"/>
                <a:cs typeface="Arial" panose="020B0604020202020204" pitchFamily="34" charset="0"/>
              </a:rPr>
              <a:t>The builder can increase prices after a certain number of homes are under deposit or in the next phase.</a:t>
            </a:r>
          </a:p>
          <a:p>
            <a:pPr marL="514350" indent="-514350" algn="l">
              <a:buFont typeface="+mj-lt"/>
              <a:buAutoNum type="alphaUcPeriod"/>
            </a:pPr>
            <a:r>
              <a:rPr lang="en-US" dirty="0">
                <a:latin typeface="Arial" panose="020B0604020202020204" pitchFamily="34" charset="0"/>
                <a:cs typeface="Arial" panose="020B0604020202020204" pitchFamily="34" charset="0"/>
              </a:rPr>
              <a:t>The last phase could end up being priced 10% or more higher than phase one.</a:t>
            </a:r>
          </a:p>
        </p:txBody>
      </p:sp>
      <p:sp>
        <p:nvSpPr>
          <p:cNvPr id="2" name="Slide Number Placeholder 1">
            <a:extLst>
              <a:ext uri="{FF2B5EF4-FFF2-40B4-BE49-F238E27FC236}">
                <a16:creationId xmlns:a16="http://schemas.microsoft.com/office/drawing/2014/main" id="{D46A6223-BE38-4C53-AF8B-BE9040BB85C0}"/>
              </a:ext>
            </a:extLst>
          </p:cNvPr>
          <p:cNvSpPr>
            <a:spLocks noGrp="1"/>
          </p:cNvSpPr>
          <p:nvPr>
            <p:ph type="sldNum" sz="quarter" idx="12"/>
          </p:nvPr>
        </p:nvSpPr>
        <p:spPr/>
        <p:txBody>
          <a:bodyPr/>
          <a:lstStyle/>
          <a:p>
            <a:fld id="{8E76D059-C0BB-4F98-8040-76D959D3FDC2}" type="slidenum">
              <a:rPr lang="en-US" smtClean="0"/>
              <a:t>4</a:t>
            </a:fld>
            <a:endParaRPr lang="en-US"/>
          </a:p>
        </p:txBody>
      </p:sp>
    </p:spTree>
    <p:extLst>
      <p:ext uri="{BB962C8B-B14F-4D97-AF65-F5344CB8AC3E}">
        <p14:creationId xmlns:p14="http://schemas.microsoft.com/office/powerpoint/2010/main" val="202350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1EFE6638-BCAE-4874-8C89-4A832F911C12}"/>
              </a:ext>
            </a:extLst>
          </p:cNvPr>
          <p:cNvSpPr/>
          <p:nvPr/>
        </p:nvSpPr>
        <p:spPr>
          <a:xfrm>
            <a:off x="313915" y="148335"/>
            <a:ext cx="3118033" cy="584775"/>
          </a:xfrm>
          <a:prstGeom prst="rect">
            <a:avLst/>
          </a:prstGeom>
        </p:spPr>
        <p:txBody>
          <a:bodyPr wrap="none">
            <a:spAutoFit/>
          </a:bodyPr>
          <a:lstStyle/>
          <a:p>
            <a:r>
              <a:rPr lang="en-US" sz="3200" b="1" dirty="0"/>
              <a:t>Basement Water </a:t>
            </a:r>
          </a:p>
        </p:txBody>
      </p:sp>
      <p:pic>
        <p:nvPicPr>
          <p:cNvPr id="9" name="Content Placeholder 3">
            <a:extLst>
              <a:ext uri="{FF2B5EF4-FFF2-40B4-BE49-F238E27FC236}">
                <a16:creationId xmlns:a16="http://schemas.microsoft.com/office/drawing/2014/main" id="{D641A3AF-624D-403C-B3C9-F89CC0557116}"/>
              </a:ext>
            </a:extLst>
          </p:cNvPr>
          <p:cNvPicPr>
            <a:picLocks noChangeAspect="1"/>
          </p:cNvPicPr>
          <p:nvPr/>
        </p:nvPicPr>
        <p:blipFill>
          <a:blip r:embed="rId5"/>
          <a:stretch>
            <a:fillRect/>
          </a:stretch>
        </p:blipFill>
        <p:spPr>
          <a:xfrm>
            <a:off x="489298" y="1955423"/>
            <a:ext cx="8165403" cy="2727877"/>
          </a:xfrm>
          <a:prstGeom prst="rect">
            <a:avLst/>
          </a:prstGeom>
        </p:spPr>
      </p:pic>
      <p:sp>
        <p:nvSpPr>
          <p:cNvPr id="4" name="Slide Number Placeholder 3">
            <a:extLst>
              <a:ext uri="{FF2B5EF4-FFF2-40B4-BE49-F238E27FC236}">
                <a16:creationId xmlns:a16="http://schemas.microsoft.com/office/drawing/2014/main" id="{22F18139-9865-4C78-9FC9-3FFC2DE08ED2}"/>
              </a:ext>
            </a:extLst>
          </p:cNvPr>
          <p:cNvSpPr>
            <a:spLocks noGrp="1"/>
          </p:cNvSpPr>
          <p:nvPr>
            <p:ph type="sldNum" sz="quarter" idx="12"/>
          </p:nvPr>
        </p:nvSpPr>
        <p:spPr/>
        <p:txBody>
          <a:bodyPr/>
          <a:lstStyle/>
          <a:p>
            <a:fld id="{8E76D059-C0BB-4F98-8040-76D959D3FDC2}" type="slidenum">
              <a:rPr lang="en-US" smtClean="0"/>
              <a:t>40</a:t>
            </a:fld>
            <a:endParaRPr lang="en-US"/>
          </a:p>
        </p:txBody>
      </p:sp>
    </p:spTree>
    <p:extLst>
      <p:ext uri="{BB962C8B-B14F-4D97-AF65-F5344CB8AC3E}">
        <p14:creationId xmlns:p14="http://schemas.microsoft.com/office/powerpoint/2010/main" val="3030717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EFC448EA-20B3-4B2A-B481-046FB71F2D25}"/>
              </a:ext>
            </a:extLst>
          </p:cNvPr>
          <p:cNvSpPr/>
          <p:nvPr/>
        </p:nvSpPr>
        <p:spPr>
          <a:xfrm>
            <a:off x="228600" y="127065"/>
            <a:ext cx="5024132" cy="584775"/>
          </a:xfrm>
          <a:prstGeom prst="rect">
            <a:avLst/>
          </a:prstGeom>
        </p:spPr>
        <p:txBody>
          <a:bodyPr wrap="none">
            <a:spAutoFit/>
          </a:bodyPr>
          <a:lstStyle/>
          <a:p>
            <a:r>
              <a:rPr lang="en-US" sz="3200" b="1" dirty="0"/>
              <a:t>Contract Warranty Language</a:t>
            </a:r>
          </a:p>
        </p:txBody>
      </p:sp>
      <p:pic>
        <p:nvPicPr>
          <p:cNvPr id="9" name="Picture 8">
            <a:extLst>
              <a:ext uri="{FF2B5EF4-FFF2-40B4-BE49-F238E27FC236}">
                <a16:creationId xmlns:a16="http://schemas.microsoft.com/office/drawing/2014/main" id="{EEC830AF-EBC1-4361-A8A0-E03CDDF2040D}"/>
              </a:ext>
            </a:extLst>
          </p:cNvPr>
          <p:cNvPicPr>
            <a:picLocks noChangeAspect="1"/>
          </p:cNvPicPr>
          <p:nvPr/>
        </p:nvPicPr>
        <p:blipFill>
          <a:blip r:embed="rId5"/>
          <a:stretch>
            <a:fillRect/>
          </a:stretch>
        </p:blipFill>
        <p:spPr>
          <a:xfrm>
            <a:off x="228600" y="1005035"/>
            <a:ext cx="4733875" cy="4998808"/>
          </a:xfrm>
          <a:prstGeom prst="rect">
            <a:avLst/>
          </a:prstGeom>
        </p:spPr>
      </p:pic>
      <p:pic>
        <p:nvPicPr>
          <p:cNvPr id="10" name="Content Placeholder 7">
            <a:extLst>
              <a:ext uri="{FF2B5EF4-FFF2-40B4-BE49-F238E27FC236}">
                <a16:creationId xmlns:a16="http://schemas.microsoft.com/office/drawing/2014/main" id="{97F8AFC4-B832-4609-8DAD-2E00F081028E}"/>
              </a:ext>
            </a:extLst>
          </p:cNvPr>
          <p:cNvPicPr>
            <a:picLocks noChangeAspect="1"/>
          </p:cNvPicPr>
          <p:nvPr/>
        </p:nvPicPr>
        <p:blipFill>
          <a:blip r:embed="rId6"/>
          <a:stretch>
            <a:fillRect/>
          </a:stretch>
        </p:blipFill>
        <p:spPr>
          <a:xfrm>
            <a:off x="4716379" y="1084719"/>
            <a:ext cx="4587925" cy="3618348"/>
          </a:xfrm>
          <a:prstGeom prst="rect">
            <a:avLst/>
          </a:prstGeom>
        </p:spPr>
      </p:pic>
      <p:sp>
        <p:nvSpPr>
          <p:cNvPr id="4" name="Slide Number Placeholder 3">
            <a:extLst>
              <a:ext uri="{FF2B5EF4-FFF2-40B4-BE49-F238E27FC236}">
                <a16:creationId xmlns:a16="http://schemas.microsoft.com/office/drawing/2014/main" id="{EB42E4B0-8A46-4700-99B3-5B807294163F}"/>
              </a:ext>
            </a:extLst>
          </p:cNvPr>
          <p:cNvSpPr>
            <a:spLocks noGrp="1"/>
          </p:cNvSpPr>
          <p:nvPr>
            <p:ph type="sldNum" sz="quarter" idx="12"/>
          </p:nvPr>
        </p:nvSpPr>
        <p:spPr/>
        <p:txBody>
          <a:bodyPr/>
          <a:lstStyle/>
          <a:p>
            <a:fld id="{8E76D059-C0BB-4F98-8040-76D959D3FDC2}" type="slidenum">
              <a:rPr lang="en-US" smtClean="0"/>
              <a:t>41</a:t>
            </a:fld>
            <a:endParaRPr lang="en-US"/>
          </a:p>
        </p:txBody>
      </p:sp>
    </p:spTree>
    <p:extLst>
      <p:ext uri="{BB962C8B-B14F-4D97-AF65-F5344CB8AC3E}">
        <p14:creationId xmlns:p14="http://schemas.microsoft.com/office/powerpoint/2010/main" val="2959405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131" y="440723"/>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24F4CDA5-5976-4BB0-AB5F-EC6C6A69968B}"/>
              </a:ext>
            </a:extLst>
          </p:cNvPr>
          <p:cNvSpPr/>
          <p:nvPr/>
        </p:nvSpPr>
        <p:spPr>
          <a:xfrm>
            <a:off x="143214" y="256484"/>
            <a:ext cx="8349917" cy="70788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Statement of Non-Warrantable Conditions (From Seller’s Attorney)</a:t>
            </a:r>
            <a:br>
              <a:rPr lang="en-US" sz="2000" b="1" dirty="0"/>
            </a:br>
            <a:endParaRPr lang="en-US" sz="2000" b="1" dirty="0"/>
          </a:p>
        </p:txBody>
      </p:sp>
      <p:pic>
        <p:nvPicPr>
          <p:cNvPr id="9" name="Picture 8">
            <a:extLst>
              <a:ext uri="{FF2B5EF4-FFF2-40B4-BE49-F238E27FC236}">
                <a16:creationId xmlns:a16="http://schemas.microsoft.com/office/drawing/2014/main" id="{74FDF9FE-7CE2-4700-ABD9-D28D13BCA557}"/>
              </a:ext>
            </a:extLst>
          </p:cNvPr>
          <p:cNvPicPr>
            <a:picLocks noChangeAspect="1"/>
          </p:cNvPicPr>
          <p:nvPr/>
        </p:nvPicPr>
        <p:blipFill>
          <a:blip r:embed="rId5"/>
          <a:stretch>
            <a:fillRect/>
          </a:stretch>
        </p:blipFill>
        <p:spPr>
          <a:xfrm>
            <a:off x="2985161" y="841086"/>
            <a:ext cx="4579421" cy="6016914"/>
          </a:xfrm>
          <a:prstGeom prst="rect">
            <a:avLst/>
          </a:prstGeom>
        </p:spPr>
      </p:pic>
      <p:sp>
        <p:nvSpPr>
          <p:cNvPr id="4" name="Slide Number Placeholder 3">
            <a:extLst>
              <a:ext uri="{FF2B5EF4-FFF2-40B4-BE49-F238E27FC236}">
                <a16:creationId xmlns:a16="http://schemas.microsoft.com/office/drawing/2014/main" id="{D7BF77BB-9748-45B1-A07F-0A8A16969DC0}"/>
              </a:ext>
            </a:extLst>
          </p:cNvPr>
          <p:cNvSpPr>
            <a:spLocks noGrp="1"/>
          </p:cNvSpPr>
          <p:nvPr>
            <p:ph type="sldNum" sz="quarter" idx="12"/>
          </p:nvPr>
        </p:nvSpPr>
        <p:spPr/>
        <p:txBody>
          <a:bodyPr/>
          <a:lstStyle/>
          <a:p>
            <a:fld id="{8E76D059-C0BB-4F98-8040-76D959D3FDC2}" type="slidenum">
              <a:rPr lang="en-US" smtClean="0"/>
              <a:t>42</a:t>
            </a:fld>
            <a:endParaRPr lang="en-US"/>
          </a:p>
        </p:txBody>
      </p:sp>
    </p:spTree>
    <p:extLst>
      <p:ext uri="{BB962C8B-B14F-4D97-AF65-F5344CB8AC3E}">
        <p14:creationId xmlns:p14="http://schemas.microsoft.com/office/powerpoint/2010/main" val="4155593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24F4CDA5-5976-4BB0-AB5F-EC6C6A69968B}"/>
              </a:ext>
            </a:extLst>
          </p:cNvPr>
          <p:cNvSpPr/>
          <p:nvPr/>
        </p:nvSpPr>
        <p:spPr>
          <a:xfrm>
            <a:off x="95089" y="184693"/>
            <a:ext cx="8398042" cy="70788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Statement of Non-Warrantable Conditions (From Seller’s Attorney)</a:t>
            </a:r>
            <a:br>
              <a:rPr lang="en-US" sz="2000" b="1" dirty="0"/>
            </a:br>
            <a:endParaRPr lang="en-US" sz="2000" b="1" dirty="0"/>
          </a:p>
        </p:txBody>
      </p:sp>
      <p:pic>
        <p:nvPicPr>
          <p:cNvPr id="7" name="Picture 6">
            <a:extLst>
              <a:ext uri="{FF2B5EF4-FFF2-40B4-BE49-F238E27FC236}">
                <a16:creationId xmlns:a16="http://schemas.microsoft.com/office/drawing/2014/main" id="{082002F8-87B6-4172-AB4A-FCEE77018BE4}"/>
              </a:ext>
            </a:extLst>
          </p:cNvPr>
          <p:cNvPicPr>
            <a:picLocks noChangeAspect="1"/>
          </p:cNvPicPr>
          <p:nvPr/>
        </p:nvPicPr>
        <p:blipFill>
          <a:blip r:embed="rId5"/>
          <a:stretch>
            <a:fillRect/>
          </a:stretch>
        </p:blipFill>
        <p:spPr>
          <a:xfrm>
            <a:off x="2278732" y="892579"/>
            <a:ext cx="4586536" cy="6006737"/>
          </a:xfrm>
          <a:prstGeom prst="rect">
            <a:avLst/>
          </a:prstGeom>
        </p:spPr>
      </p:pic>
      <p:sp>
        <p:nvSpPr>
          <p:cNvPr id="2" name="Slide Number Placeholder 1">
            <a:extLst>
              <a:ext uri="{FF2B5EF4-FFF2-40B4-BE49-F238E27FC236}">
                <a16:creationId xmlns:a16="http://schemas.microsoft.com/office/drawing/2014/main" id="{09904F90-121B-4103-80C2-50DB6BBA4529}"/>
              </a:ext>
            </a:extLst>
          </p:cNvPr>
          <p:cNvSpPr>
            <a:spLocks noGrp="1"/>
          </p:cNvSpPr>
          <p:nvPr>
            <p:ph type="sldNum" sz="quarter" idx="12"/>
          </p:nvPr>
        </p:nvSpPr>
        <p:spPr/>
        <p:txBody>
          <a:bodyPr/>
          <a:lstStyle/>
          <a:p>
            <a:fld id="{8E76D059-C0BB-4F98-8040-76D959D3FDC2}" type="slidenum">
              <a:rPr lang="en-US" smtClean="0"/>
              <a:t>43</a:t>
            </a:fld>
            <a:endParaRPr lang="en-US"/>
          </a:p>
        </p:txBody>
      </p:sp>
    </p:spTree>
    <p:extLst>
      <p:ext uri="{BB962C8B-B14F-4D97-AF65-F5344CB8AC3E}">
        <p14:creationId xmlns:p14="http://schemas.microsoft.com/office/powerpoint/2010/main" val="3238039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24F4CDA5-5976-4BB0-AB5F-EC6C6A69968B}"/>
              </a:ext>
            </a:extLst>
          </p:cNvPr>
          <p:cNvSpPr/>
          <p:nvPr/>
        </p:nvSpPr>
        <p:spPr>
          <a:xfrm>
            <a:off x="110715" y="243518"/>
            <a:ext cx="8238958" cy="70788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Statement of Non-Warrantable Conditions (From Seller’s Attorney)</a:t>
            </a:r>
            <a:br>
              <a:rPr lang="en-US" sz="2000" b="1" dirty="0"/>
            </a:br>
            <a:endParaRPr lang="en-US" sz="2000" b="1" dirty="0"/>
          </a:p>
        </p:txBody>
      </p:sp>
      <p:pic>
        <p:nvPicPr>
          <p:cNvPr id="8" name="Picture 7">
            <a:extLst>
              <a:ext uri="{FF2B5EF4-FFF2-40B4-BE49-F238E27FC236}">
                <a16:creationId xmlns:a16="http://schemas.microsoft.com/office/drawing/2014/main" id="{D4B20FC0-F4D7-41C9-AC24-090F72DC4642}"/>
              </a:ext>
            </a:extLst>
          </p:cNvPr>
          <p:cNvPicPr>
            <a:picLocks noChangeAspect="1"/>
          </p:cNvPicPr>
          <p:nvPr/>
        </p:nvPicPr>
        <p:blipFill>
          <a:blip r:embed="rId5"/>
          <a:stretch>
            <a:fillRect/>
          </a:stretch>
        </p:blipFill>
        <p:spPr>
          <a:xfrm>
            <a:off x="228600" y="913106"/>
            <a:ext cx="4737255" cy="5829224"/>
          </a:xfrm>
          <a:prstGeom prst="rect">
            <a:avLst/>
          </a:prstGeom>
        </p:spPr>
      </p:pic>
      <p:pic>
        <p:nvPicPr>
          <p:cNvPr id="9" name="Picture 8">
            <a:extLst>
              <a:ext uri="{FF2B5EF4-FFF2-40B4-BE49-F238E27FC236}">
                <a16:creationId xmlns:a16="http://schemas.microsoft.com/office/drawing/2014/main" id="{0D57B9B1-8A05-4265-88C0-79C2C33213FC}"/>
              </a:ext>
            </a:extLst>
          </p:cNvPr>
          <p:cNvPicPr>
            <a:picLocks noChangeAspect="1"/>
          </p:cNvPicPr>
          <p:nvPr/>
        </p:nvPicPr>
        <p:blipFill>
          <a:blip r:embed="rId6"/>
          <a:stretch>
            <a:fillRect/>
          </a:stretch>
        </p:blipFill>
        <p:spPr>
          <a:xfrm>
            <a:off x="5552648" y="1014913"/>
            <a:ext cx="3539544" cy="2013621"/>
          </a:xfrm>
          <a:prstGeom prst="rect">
            <a:avLst/>
          </a:prstGeom>
        </p:spPr>
      </p:pic>
      <p:sp>
        <p:nvSpPr>
          <p:cNvPr id="2" name="Slide Number Placeholder 1">
            <a:extLst>
              <a:ext uri="{FF2B5EF4-FFF2-40B4-BE49-F238E27FC236}">
                <a16:creationId xmlns:a16="http://schemas.microsoft.com/office/drawing/2014/main" id="{231EDF72-94A4-4A4C-ACA4-643FC70D9E3E}"/>
              </a:ext>
            </a:extLst>
          </p:cNvPr>
          <p:cNvSpPr>
            <a:spLocks noGrp="1"/>
          </p:cNvSpPr>
          <p:nvPr>
            <p:ph type="sldNum" sz="quarter" idx="12"/>
          </p:nvPr>
        </p:nvSpPr>
        <p:spPr/>
        <p:txBody>
          <a:bodyPr/>
          <a:lstStyle/>
          <a:p>
            <a:fld id="{8E76D059-C0BB-4F98-8040-76D959D3FDC2}" type="slidenum">
              <a:rPr lang="en-US" smtClean="0"/>
              <a:t>44</a:t>
            </a:fld>
            <a:endParaRPr lang="en-US"/>
          </a:p>
        </p:txBody>
      </p:sp>
    </p:spTree>
    <p:extLst>
      <p:ext uri="{BB962C8B-B14F-4D97-AF65-F5344CB8AC3E}">
        <p14:creationId xmlns:p14="http://schemas.microsoft.com/office/powerpoint/2010/main" val="779609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E5C33A21-B541-406D-B6D0-F720D0063E1B}"/>
              </a:ext>
            </a:extLst>
          </p:cNvPr>
          <p:cNvSpPr txBox="1">
            <a:spLocks/>
          </p:cNvSpPr>
          <p:nvPr/>
        </p:nvSpPr>
        <p:spPr>
          <a:xfrm>
            <a:off x="228600" y="1425249"/>
            <a:ext cx="8811490" cy="4855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lphaUcPeriod"/>
            </a:pPr>
            <a:r>
              <a:rPr lang="en-US" dirty="0">
                <a:latin typeface="Arial" panose="020B0604020202020204" pitchFamily="34" charset="0"/>
                <a:cs typeface="Arial" panose="020B0604020202020204" pitchFamily="34" charset="0"/>
              </a:rPr>
              <a:t>Even though most municipalities require new homes to pass permit inspections you should still recommend a home inspection.</a:t>
            </a:r>
          </a:p>
          <a:p>
            <a:pPr marL="457200" indent="-457200" algn="l">
              <a:buFont typeface="+mj-lt"/>
              <a:buAutoNum type="alphaUcPeriod"/>
            </a:pPr>
            <a:r>
              <a:rPr lang="en-US" dirty="0">
                <a:latin typeface="Arial" panose="020B0604020202020204" pitchFamily="34" charset="0"/>
                <a:cs typeface="Arial" panose="020B0604020202020204" pitchFamily="34" charset="0"/>
              </a:rPr>
              <a:t>I write in the offer that the builder agrees to repair code compliance issues, but the buyer would not have the option to walk away from the deal.</a:t>
            </a:r>
          </a:p>
          <a:p>
            <a:pPr algn="l"/>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765894-FEFD-4598-9159-2884ADD98781}"/>
              </a:ext>
            </a:extLst>
          </p:cNvPr>
          <p:cNvSpPr txBox="1"/>
          <p:nvPr/>
        </p:nvSpPr>
        <p:spPr>
          <a:xfrm>
            <a:off x="332510" y="175491"/>
            <a:ext cx="6151417" cy="584775"/>
          </a:xfrm>
          <a:prstGeom prst="rect">
            <a:avLst/>
          </a:prstGeom>
          <a:noFill/>
        </p:spPr>
        <p:txBody>
          <a:bodyPr wrap="square" rtlCol="0">
            <a:spAutoFit/>
          </a:bodyPr>
          <a:lstStyle/>
          <a:p>
            <a:r>
              <a:rPr lang="en-US" sz="3200" b="1" dirty="0"/>
              <a:t>Get The Home Inspected</a:t>
            </a:r>
          </a:p>
        </p:txBody>
      </p:sp>
      <p:sp>
        <p:nvSpPr>
          <p:cNvPr id="7" name="Slide Number Placeholder 6">
            <a:extLst>
              <a:ext uri="{FF2B5EF4-FFF2-40B4-BE49-F238E27FC236}">
                <a16:creationId xmlns:a16="http://schemas.microsoft.com/office/drawing/2014/main" id="{78E6B56D-C644-40BD-AF4F-01C33465F5CD}"/>
              </a:ext>
            </a:extLst>
          </p:cNvPr>
          <p:cNvSpPr>
            <a:spLocks noGrp="1"/>
          </p:cNvSpPr>
          <p:nvPr>
            <p:ph type="sldNum" sz="quarter" idx="12"/>
          </p:nvPr>
        </p:nvSpPr>
        <p:spPr/>
        <p:txBody>
          <a:bodyPr/>
          <a:lstStyle/>
          <a:p>
            <a:fld id="{8E76D059-C0BB-4F98-8040-76D959D3FDC2}" type="slidenum">
              <a:rPr lang="en-US" smtClean="0"/>
              <a:t>45</a:t>
            </a:fld>
            <a:endParaRPr lang="en-US"/>
          </a:p>
        </p:txBody>
      </p:sp>
    </p:spTree>
    <p:extLst>
      <p:ext uri="{BB962C8B-B14F-4D97-AF65-F5344CB8AC3E}">
        <p14:creationId xmlns:p14="http://schemas.microsoft.com/office/powerpoint/2010/main" val="396061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521AEB75-BD1E-4A80-87CD-26E57BE1E47F}"/>
              </a:ext>
            </a:extLst>
          </p:cNvPr>
          <p:cNvSpPr/>
          <p:nvPr/>
        </p:nvSpPr>
        <p:spPr>
          <a:xfrm>
            <a:off x="332510" y="172209"/>
            <a:ext cx="6211957" cy="584775"/>
          </a:xfrm>
          <a:prstGeom prst="rect">
            <a:avLst/>
          </a:prstGeom>
        </p:spPr>
        <p:txBody>
          <a:bodyPr wrap="none">
            <a:spAutoFit/>
          </a:bodyPr>
          <a:lstStyle/>
          <a:p>
            <a:r>
              <a:rPr lang="en-US" sz="3200" b="1" dirty="0"/>
              <a:t>Building Inspection Punch list items</a:t>
            </a:r>
          </a:p>
        </p:txBody>
      </p:sp>
      <p:pic>
        <p:nvPicPr>
          <p:cNvPr id="8" name="Picture 7">
            <a:extLst>
              <a:ext uri="{FF2B5EF4-FFF2-40B4-BE49-F238E27FC236}">
                <a16:creationId xmlns:a16="http://schemas.microsoft.com/office/drawing/2014/main" id="{0B6E1B4C-BF01-48D0-AB80-7FB9E9CC461D}"/>
              </a:ext>
            </a:extLst>
          </p:cNvPr>
          <p:cNvPicPr>
            <a:picLocks noChangeAspect="1"/>
          </p:cNvPicPr>
          <p:nvPr/>
        </p:nvPicPr>
        <p:blipFill>
          <a:blip r:embed="rId5"/>
          <a:stretch>
            <a:fillRect/>
          </a:stretch>
        </p:blipFill>
        <p:spPr>
          <a:xfrm>
            <a:off x="2364566" y="863539"/>
            <a:ext cx="5028619" cy="6012370"/>
          </a:xfrm>
          <a:prstGeom prst="rect">
            <a:avLst/>
          </a:prstGeom>
        </p:spPr>
      </p:pic>
      <p:sp>
        <p:nvSpPr>
          <p:cNvPr id="4" name="Slide Number Placeholder 3">
            <a:extLst>
              <a:ext uri="{FF2B5EF4-FFF2-40B4-BE49-F238E27FC236}">
                <a16:creationId xmlns:a16="http://schemas.microsoft.com/office/drawing/2014/main" id="{CD2F6FD5-8E1E-4A2E-9C0A-EE01D3FF1485}"/>
              </a:ext>
            </a:extLst>
          </p:cNvPr>
          <p:cNvSpPr>
            <a:spLocks noGrp="1"/>
          </p:cNvSpPr>
          <p:nvPr>
            <p:ph type="sldNum" sz="quarter" idx="12"/>
          </p:nvPr>
        </p:nvSpPr>
        <p:spPr/>
        <p:txBody>
          <a:bodyPr/>
          <a:lstStyle/>
          <a:p>
            <a:fld id="{8E76D059-C0BB-4F98-8040-76D959D3FDC2}" type="slidenum">
              <a:rPr lang="en-US" smtClean="0"/>
              <a:t>46</a:t>
            </a:fld>
            <a:endParaRPr lang="en-US"/>
          </a:p>
        </p:txBody>
      </p:sp>
    </p:spTree>
    <p:extLst>
      <p:ext uri="{BB962C8B-B14F-4D97-AF65-F5344CB8AC3E}">
        <p14:creationId xmlns:p14="http://schemas.microsoft.com/office/powerpoint/2010/main" val="4214167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7746" y="502256"/>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A1DBFFA3-5541-4D0D-A831-E6EF6711565A}"/>
              </a:ext>
            </a:extLst>
          </p:cNvPr>
          <p:cNvSpPr txBox="1"/>
          <p:nvPr/>
        </p:nvSpPr>
        <p:spPr>
          <a:xfrm>
            <a:off x="0" y="210889"/>
            <a:ext cx="8820311" cy="830997"/>
          </a:xfrm>
          <a:prstGeom prst="rect">
            <a:avLst/>
          </a:prstGeom>
          <a:noFill/>
        </p:spPr>
        <p:txBody>
          <a:bodyPr wrap="square" rtlCol="0">
            <a:spAutoFit/>
          </a:bodyPr>
          <a:lstStyle/>
          <a:p>
            <a:r>
              <a:rPr lang="en-US" sz="2400" b="1" dirty="0"/>
              <a:t>New Construction Addendum to Contract ( From Buyer’s Attorney)</a:t>
            </a:r>
            <a:br>
              <a:rPr lang="en-US" sz="2400" b="1" dirty="0"/>
            </a:br>
            <a:endParaRPr lang="en-US" sz="2400" b="1" dirty="0"/>
          </a:p>
        </p:txBody>
      </p:sp>
      <p:pic>
        <p:nvPicPr>
          <p:cNvPr id="9" name="Content Placeholder 3">
            <a:extLst>
              <a:ext uri="{FF2B5EF4-FFF2-40B4-BE49-F238E27FC236}">
                <a16:creationId xmlns:a16="http://schemas.microsoft.com/office/drawing/2014/main" id="{B3944A14-6F96-4749-B8FC-42CD7DFDFD76}"/>
              </a:ext>
            </a:extLst>
          </p:cNvPr>
          <p:cNvPicPr>
            <a:picLocks noChangeAspect="1"/>
          </p:cNvPicPr>
          <p:nvPr/>
        </p:nvPicPr>
        <p:blipFill>
          <a:blip r:embed="rId5"/>
          <a:stretch>
            <a:fillRect/>
          </a:stretch>
        </p:blipFill>
        <p:spPr>
          <a:xfrm>
            <a:off x="2145974" y="917755"/>
            <a:ext cx="5140810" cy="6008463"/>
          </a:xfrm>
          <a:prstGeom prst="rect">
            <a:avLst/>
          </a:prstGeom>
        </p:spPr>
      </p:pic>
      <p:sp>
        <p:nvSpPr>
          <p:cNvPr id="2" name="Slide Number Placeholder 1">
            <a:extLst>
              <a:ext uri="{FF2B5EF4-FFF2-40B4-BE49-F238E27FC236}">
                <a16:creationId xmlns:a16="http://schemas.microsoft.com/office/drawing/2014/main" id="{288E42AD-2C12-4E54-9843-BD86F3CC06B7}"/>
              </a:ext>
            </a:extLst>
          </p:cNvPr>
          <p:cNvSpPr>
            <a:spLocks noGrp="1"/>
          </p:cNvSpPr>
          <p:nvPr>
            <p:ph type="sldNum" sz="quarter" idx="12"/>
          </p:nvPr>
        </p:nvSpPr>
        <p:spPr/>
        <p:txBody>
          <a:bodyPr/>
          <a:lstStyle/>
          <a:p>
            <a:fld id="{8E76D059-C0BB-4F98-8040-76D959D3FDC2}" type="slidenum">
              <a:rPr lang="en-US" smtClean="0"/>
              <a:t>47</a:t>
            </a:fld>
            <a:endParaRPr lang="en-US"/>
          </a:p>
        </p:txBody>
      </p:sp>
    </p:spTree>
    <p:extLst>
      <p:ext uri="{BB962C8B-B14F-4D97-AF65-F5344CB8AC3E}">
        <p14:creationId xmlns:p14="http://schemas.microsoft.com/office/powerpoint/2010/main" val="3230648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825" y="522022"/>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A1DBFFA3-5541-4D0D-A831-E6EF6711565A}"/>
              </a:ext>
            </a:extLst>
          </p:cNvPr>
          <p:cNvSpPr txBox="1"/>
          <p:nvPr/>
        </p:nvSpPr>
        <p:spPr>
          <a:xfrm>
            <a:off x="132035" y="74579"/>
            <a:ext cx="8651869" cy="769441"/>
          </a:xfrm>
          <a:prstGeom prst="rect">
            <a:avLst/>
          </a:prstGeom>
          <a:noFill/>
        </p:spPr>
        <p:txBody>
          <a:bodyPr wrap="square" rtlCol="0">
            <a:spAutoFit/>
          </a:bodyPr>
          <a:lstStyle/>
          <a:p>
            <a:r>
              <a:rPr lang="en-US" sz="2400" b="1" dirty="0"/>
              <a:t>New Construction Addendum to Contract ( From Buyer’s Attorney)</a:t>
            </a:r>
            <a:br>
              <a:rPr lang="en-US" sz="2000" b="1" dirty="0"/>
            </a:br>
            <a:endParaRPr lang="en-US" sz="2000" b="1" dirty="0"/>
          </a:p>
        </p:txBody>
      </p:sp>
      <p:pic>
        <p:nvPicPr>
          <p:cNvPr id="10" name="Picture 9">
            <a:extLst>
              <a:ext uri="{FF2B5EF4-FFF2-40B4-BE49-F238E27FC236}">
                <a16:creationId xmlns:a16="http://schemas.microsoft.com/office/drawing/2014/main" id="{61A22D13-37F9-4F0C-AC81-5B7B82FB2897}"/>
              </a:ext>
            </a:extLst>
          </p:cNvPr>
          <p:cNvPicPr>
            <a:picLocks noChangeAspect="1"/>
          </p:cNvPicPr>
          <p:nvPr/>
        </p:nvPicPr>
        <p:blipFill>
          <a:blip r:embed="rId5"/>
          <a:stretch>
            <a:fillRect/>
          </a:stretch>
        </p:blipFill>
        <p:spPr>
          <a:xfrm>
            <a:off x="2241663" y="917755"/>
            <a:ext cx="4949432" cy="6009708"/>
          </a:xfrm>
          <a:prstGeom prst="rect">
            <a:avLst/>
          </a:prstGeom>
        </p:spPr>
      </p:pic>
      <p:sp>
        <p:nvSpPr>
          <p:cNvPr id="2" name="Slide Number Placeholder 1">
            <a:extLst>
              <a:ext uri="{FF2B5EF4-FFF2-40B4-BE49-F238E27FC236}">
                <a16:creationId xmlns:a16="http://schemas.microsoft.com/office/drawing/2014/main" id="{9F0D4B28-846C-40D4-B2A3-D8363E0038BF}"/>
              </a:ext>
            </a:extLst>
          </p:cNvPr>
          <p:cNvSpPr>
            <a:spLocks noGrp="1"/>
          </p:cNvSpPr>
          <p:nvPr>
            <p:ph type="sldNum" sz="quarter" idx="12"/>
          </p:nvPr>
        </p:nvSpPr>
        <p:spPr/>
        <p:txBody>
          <a:bodyPr/>
          <a:lstStyle/>
          <a:p>
            <a:fld id="{8E76D059-C0BB-4F98-8040-76D959D3FDC2}" type="slidenum">
              <a:rPr lang="en-US" smtClean="0"/>
              <a:t>48</a:t>
            </a:fld>
            <a:endParaRPr lang="en-US"/>
          </a:p>
        </p:txBody>
      </p:sp>
    </p:spTree>
    <p:extLst>
      <p:ext uri="{BB962C8B-B14F-4D97-AF65-F5344CB8AC3E}">
        <p14:creationId xmlns:p14="http://schemas.microsoft.com/office/powerpoint/2010/main" val="3661232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894" y="488035"/>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A1DBFFA3-5541-4D0D-A831-E6EF6711565A}"/>
              </a:ext>
            </a:extLst>
          </p:cNvPr>
          <p:cNvSpPr txBox="1"/>
          <p:nvPr/>
        </p:nvSpPr>
        <p:spPr>
          <a:xfrm>
            <a:off x="149452" y="148314"/>
            <a:ext cx="8725638" cy="769441"/>
          </a:xfrm>
          <a:prstGeom prst="rect">
            <a:avLst/>
          </a:prstGeom>
          <a:noFill/>
        </p:spPr>
        <p:txBody>
          <a:bodyPr wrap="square" rtlCol="0">
            <a:spAutoFit/>
          </a:bodyPr>
          <a:lstStyle/>
          <a:p>
            <a:r>
              <a:rPr lang="en-US" sz="2400" b="1" dirty="0"/>
              <a:t>New Construction Addendum to Contract ( From Buyer’s Attorney)</a:t>
            </a:r>
            <a:br>
              <a:rPr lang="en-US" sz="2000" b="1" dirty="0"/>
            </a:br>
            <a:endParaRPr lang="en-US" sz="2000" b="1" dirty="0"/>
          </a:p>
        </p:txBody>
      </p:sp>
      <p:pic>
        <p:nvPicPr>
          <p:cNvPr id="8" name="Picture 7">
            <a:extLst>
              <a:ext uri="{FF2B5EF4-FFF2-40B4-BE49-F238E27FC236}">
                <a16:creationId xmlns:a16="http://schemas.microsoft.com/office/drawing/2014/main" id="{E949B31A-D5A3-440C-8B11-5EB079D41E55}"/>
              </a:ext>
            </a:extLst>
          </p:cNvPr>
          <p:cNvPicPr>
            <a:picLocks noChangeAspect="1"/>
          </p:cNvPicPr>
          <p:nvPr/>
        </p:nvPicPr>
        <p:blipFill>
          <a:blip r:embed="rId5"/>
          <a:stretch>
            <a:fillRect/>
          </a:stretch>
        </p:blipFill>
        <p:spPr>
          <a:xfrm>
            <a:off x="186276" y="917755"/>
            <a:ext cx="4654251" cy="5736865"/>
          </a:xfrm>
          <a:prstGeom prst="rect">
            <a:avLst/>
          </a:prstGeom>
        </p:spPr>
      </p:pic>
      <p:pic>
        <p:nvPicPr>
          <p:cNvPr id="9" name="Picture 8">
            <a:extLst>
              <a:ext uri="{FF2B5EF4-FFF2-40B4-BE49-F238E27FC236}">
                <a16:creationId xmlns:a16="http://schemas.microsoft.com/office/drawing/2014/main" id="{80624EA1-9596-49A2-B92D-135EA1025295}"/>
              </a:ext>
            </a:extLst>
          </p:cNvPr>
          <p:cNvPicPr>
            <a:picLocks noChangeAspect="1"/>
          </p:cNvPicPr>
          <p:nvPr/>
        </p:nvPicPr>
        <p:blipFill>
          <a:blip r:embed="rId6"/>
          <a:stretch>
            <a:fillRect/>
          </a:stretch>
        </p:blipFill>
        <p:spPr>
          <a:xfrm>
            <a:off x="4927185" y="1010984"/>
            <a:ext cx="4124451" cy="1464826"/>
          </a:xfrm>
          <a:prstGeom prst="rect">
            <a:avLst/>
          </a:prstGeom>
        </p:spPr>
      </p:pic>
      <p:sp>
        <p:nvSpPr>
          <p:cNvPr id="2" name="Slide Number Placeholder 1">
            <a:extLst>
              <a:ext uri="{FF2B5EF4-FFF2-40B4-BE49-F238E27FC236}">
                <a16:creationId xmlns:a16="http://schemas.microsoft.com/office/drawing/2014/main" id="{5819B287-EBDE-4902-9D12-3633AAC96D92}"/>
              </a:ext>
            </a:extLst>
          </p:cNvPr>
          <p:cNvSpPr>
            <a:spLocks noGrp="1"/>
          </p:cNvSpPr>
          <p:nvPr>
            <p:ph type="sldNum" sz="quarter" idx="12"/>
          </p:nvPr>
        </p:nvSpPr>
        <p:spPr/>
        <p:txBody>
          <a:bodyPr/>
          <a:lstStyle/>
          <a:p>
            <a:fld id="{8E76D059-C0BB-4F98-8040-76D959D3FDC2}" type="slidenum">
              <a:rPr lang="en-US" smtClean="0"/>
              <a:t>49</a:t>
            </a:fld>
            <a:endParaRPr lang="en-US"/>
          </a:p>
        </p:txBody>
      </p:sp>
    </p:spTree>
    <p:extLst>
      <p:ext uri="{BB962C8B-B14F-4D97-AF65-F5344CB8AC3E}">
        <p14:creationId xmlns:p14="http://schemas.microsoft.com/office/powerpoint/2010/main" val="1703219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EC62A3A0-2240-4585-917E-C3075A9A6D40}"/>
              </a:ext>
            </a:extLst>
          </p:cNvPr>
          <p:cNvSpPr/>
          <p:nvPr/>
        </p:nvSpPr>
        <p:spPr>
          <a:xfrm>
            <a:off x="240024" y="116390"/>
            <a:ext cx="3807645" cy="584775"/>
          </a:xfrm>
          <a:prstGeom prst="rect">
            <a:avLst/>
          </a:prstGeom>
        </p:spPr>
        <p:txBody>
          <a:bodyPr wrap="none">
            <a:spAutoFit/>
          </a:bodyPr>
          <a:lstStyle/>
          <a:p>
            <a:r>
              <a:rPr lang="en-US" sz="3200" b="1" dirty="0"/>
              <a:t>Representing a Buyer</a:t>
            </a:r>
          </a:p>
        </p:txBody>
      </p:sp>
      <p:sp>
        <p:nvSpPr>
          <p:cNvPr id="9" name="Content Placeholder 2">
            <a:extLst>
              <a:ext uri="{FF2B5EF4-FFF2-40B4-BE49-F238E27FC236}">
                <a16:creationId xmlns:a16="http://schemas.microsoft.com/office/drawing/2014/main" id="{A04B0E22-9DC1-4505-B672-E3CDABA9D8CD}"/>
              </a:ext>
            </a:extLst>
          </p:cNvPr>
          <p:cNvSpPr txBox="1">
            <a:spLocks/>
          </p:cNvSpPr>
          <p:nvPr/>
        </p:nvSpPr>
        <p:spPr>
          <a:xfrm>
            <a:off x="397042" y="1285270"/>
            <a:ext cx="8811490" cy="4855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dirty="0">
                <a:latin typeface="Arial" panose="020B0604020202020204" pitchFamily="34" charset="0"/>
                <a:cs typeface="Arial" panose="020B0604020202020204" pitchFamily="34" charset="0"/>
              </a:rPr>
              <a:t>The process is not straight forward</a:t>
            </a:r>
          </a:p>
          <a:p>
            <a:pPr marL="514350" indent="-514350" algn="l">
              <a:buFont typeface="+mj-lt"/>
              <a:buAutoNum type="alphaUcPeriod"/>
            </a:pPr>
            <a:r>
              <a:rPr lang="en-US" dirty="0">
                <a:latin typeface="Arial" panose="020B0604020202020204" pitchFamily="34" charset="0"/>
                <a:cs typeface="Arial" panose="020B0604020202020204" pitchFamily="34" charset="0"/>
              </a:rPr>
              <a:t>Lot location</a:t>
            </a:r>
          </a:p>
          <a:p>
            <a:pPr marL="514350" indent="-514350" algn="l">
              <a:buFont typeface="+mj-lt"/>
              <a:buAutoNum type="alphaUcPeriod"/>
            </a:pPr>
            <a:r>
              <a:rPr lang="en-US" dirty="0">
                <a:latin typeface="Arial" panose="020B0604020202020204" pitchFamily="34" charset="0"/>
                <a:cs typeface="Arial" panose="020B0604020202020204" pitchFamily="34" charset="0"/>
              </a:rPr>
              <a:t>Floor plan</a:t>
            </a:r>
          </a:p>
          <a:p>
            <a:pPr marL="514350" indent="-514350" algn="l">
              <a:buFont typeface="+mj-lt"/>
              <a:buAutoNum type="alphaUcPeriod"/>
            </a:pPr>
            <a:r>
              <a:rPr lang="en-US" dirty="0">
                <a:latin typeface="Arial" panose="020B0604020202020204" pitchFamily="34" charset="0"/>
                <a:cs typeface="Arial" panose="020B0604020202020204" pitchFamily="34" charset="0"/>
              </a:rPr>
              <a:t>Specifications </a:t>
            </a:r>
          </a:p>
        </p:txBody>
      </p:sp>
      <p:sp>
        <p:nvSpPr>
          <p:cNvPr id="7" name="Slide Number Placeholder 6">
            <a:extLst>
              <a:ext uri="{FF2B5EF4-FFF2-40B4-BE49-F238E27FC236}">
                <a16:creationId xmlns:a16="http://schemas.microsoft.com/office/drawing/2014/main" id="{C0352E48-53E9-4056-8561-8780C30D189F}"/>
              </a:ext>
            </a:extLst>
          </p:cNvPr>
          <p:cNvSpPr>
            <a:spLocks noGrp="1"/>
          </p:cNvSpPr>
          <p:nvPr>
            <p:ph type="sldNum" sz="quarter" idx="12"/>
          </p:nvPr>
        </p:nvSpPr>
        <p:spPr/>
        <p:txBody>
          <a:bodyPr/>
          <a:lstStyle/>
          <a:p>
            <a:fld id="{8E76D059-C0BB-4F98-8040-76D959D3FDC2}" type="slidenum">
              <a:rPr lang="en-US" smtClean="0"/>
              <a:t>5</a:t>
            </a:fld>
            <a:endParaRPr lang="en-US"/>
          </a:p>
        </p:txBody>
      </p:sp>
    </p:spTree>
    <p:extLst>
      <p:ext uri="{BB962C8B-B14F-4D97-AF65-F5344CB8AC3E}">
        <p14:creationId xmlns:p14="http://schemas.microsoft.com/office/powerpoint/2010/main" val="218935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CFC7723E-C812-4078-9093-8B1DAB80DC13}"/>
              </a:ext>
            </a:extLst>
          </p:cNvPr>
          <p:cNvSpPr txBox="1">
            <a:spLocks/>
          </p:cNvSpPr>
          <p:nvPr/>
        </p:nvSpPr>
        <p:spPr>
          <a:xfrm>
            <a:off x="311727" y="1164371"/>
            <a:ext cx="8314916" cy="50945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Hopefully the buyer’s attorney is a real estate attorney who has experience with new construction. The new construction purchase contract has all the same things you find in a resale contract plus the following:</a:t>
            </a:r>
          </a:p>
          <a:p>
            <a:pPr algn="l"/>
            <a:r>
              <a:rPr lang="en-US" dirty="0"/>
              <a:t>CT Department Consumer Requirements for New Home Construction Contracts</a:t>
            </a:r>
          </a:p>
          <a:p>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834C8FC-8FA7-4DBE-8D58-AA20ABA6CDE9}"/>
              </a:ext>
            </a:extLst>
          </p:cNvPr>
          <p:cNvSpPr txBox="1"/>
          <p:nvPr/>
        </p:nvSpPr>
        <p:spPr>
          <a:xfrm>
            <a:off x="424873" y="184727"/>
            <a:ext cx="4701309" cy="584775"/>
          </a:xfrm>
          <a:prstGeom prst="rect">
            <a:avLst/>
          </a:prstGeom>
          <a:noFill/>
        </p:spPr>
        <p:txBody>
          <a:bodyPr wrap="square" rtlCol="0">
            <a:spAutoFit/>
          </a:bodyPr>
          <a:lstStyle/>
          <a:p>
            <a:r>
              <a:rPr lang="en-US" sz="3200" b="1" dirty="0"/>
              <a:t>Contract to Purchase</a:t>
            </a:r>
          </a:p>
        </p:txBody>
      </p:sp>
      <p:sp>
        <p:nvSpPr>
          <p:cNvPr id="4" name="Slide Number Placeholder 3">
            <a:extLst>
              <a:ext uri="{FF2B5EF4-FFF2-40B4-BE49-F238E27FC236}">
                <a16:creationId xmlns:a16="http://schemas.microsoft.com/office/drawing/2014/main" id="{4CE1E71F-29B2-4270-9F23-4FE806765E26}"/>
              </a:ext>
            </a:extLst>
          </p:cNvPr>
          <p:cNvSpPr>
            <a:spLocks noGrp="1"/>
          </p:cNvSpPr>
          <p:nvPr>
            <p:ph type="sldNum" sz="quarter" idx="12"/>
          </p:nvPr>
        </p:nvSpPr>
        <p:spPr/>
        <p:txBody>
          <a:bodyPr/>
          <a:lstStyle/>
          <a:p>
            <a:fld id="{8E76D059-C0BB-4F98-8040-76D959D3FDC2}" type="slidenum">
              <a:rPr lang="en-US" smtClean="0"/>
              <a:t>50</a:t>
            </a:fld>
            <a:endParaRPr lang="en-US"/>
          </a:p>
        </p:txBody>
      </p:sp>
    </p:spTree>
    <p:extLst>
      <p:ext uri="{BB962C8B-B14F-4D97-AF65-F5344CB8AC3E}">
        <p14:creationId xmlns:p14="http://schemas.microsoft.com/office/powerpoint/2010/main" val="102603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8D3028A6-CCB4-49AD-ABB1-BB74FE12CCF7}"/>
              </a:ext>
            </a:extLst>
          </p:cNvPr>
          <p:cNvPicPr>
            <a:picLocks noChangeAspect="1"/>
          </p:cNvPicPr>
          <p:nvPr/>
        </p:nvPicPr>
        <p:blipFill>
          <a:blip r:embed="rId5"/>
          <a:stretch>
            <a:fillRect/>
          </a:stretch>
        </p:blipFill>
        <p:spPr>
          <a:xfrm>
            <a:off x="150673" y="38738"/>
            <a:ext cx="7388992" cy="749873"/>
          </a:xfrm>
          <a:prstGeom prst="rect">
            <a:avLst/>
          </a:prstGeom>
        </p:spPr>
      </p:pic>
      <p:pic>
        <p:nvPicPr>
          <p:cNvPr id="8" name="Picture 7">
            <a:extLst>
              <a:ext uri="{FF2B5EF4-FFF2-40B4-BE49-F238E27FC236}">
                <a16:creationId xmlns:a16="http://schemas.microsoft.com/office/drawing/2014/main" id="{DA596A61-9C1A-44D4-A60B-5CBFD00AD3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740" y="788611"/>
            <a:ext cx="4770520" cy="5817216"/>
          </a:xfrm>
          <a:prstGeom prst="rect">
            <a:avLst/>
          </a:prstGeom>
        </p:spPr>
      </p:pic>
      <p:pic>
        <p:nvPicPr>
          <p:cNvPr id="9" name="Picture 8">
            <a:extLst>
              <a:ext uri="{FF2B5EF4-FFF2-40B4-BE49-F238E27FC236}">
                <a16:creationId xmlns:a16="http://schemas.microsoft.com/office/drawing/2014/main" id="{A372553B-AC53-478A-B6A8-ADC254B476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791" y="6289555"/>
            <a:ext cx="1525344" cy="316272"/>
          </a:xfrm>
          <a:prstGeom prst="rect">
            <a:avLst/>
          </a:prstGeom>
        </p:spPr>
      </p:pic>
      <p:sp>
        <p:nvSpPr>
          <p:cNvPr id="4" name="Slide Number Placeholder 3">
            <a:extLst>
              <a:ext uri="{FF2B5EF4-FFF2-40B4-BE49-F238E27FC236}">
                <a16:creationId xmlns:a16="http://schemas.microsoft.com/office/drawing/2014/main" id="{60263A16-297B-49BB-87E4-14306ADA901E}"/>
              </a:ext>
            </a:extLst>
          </p:cNvPr>
          <p:cNvSpPr>
            <a:spLocks noGrp="1"/>
          </p:cNvSpPr>
          <p:nvPr>
            <p:ph type="sldNum" sz="quarter" idx="12"/>
          </p:nvPr>
        </p:nvSpPr>
        <p:spPr/>
        <p:txBody>
          <a:bodyPr/>
          <a:lstStyle/>
          <a:p>
            <a:fld id="{8E76D059-C0BB-4F98-8040-76D959D3FDC2}" type="slidenum">
              <a:rPr lang="en-US" smtClean="0"/>
              <a:t>51</a:t>
            </a:fld>
            <a:endParaRPr lang="en-US"/>
          </a:p>
        </p:txBody>
      </p:sp>
    </p:spTree>
    <p:extLst>
      <p:ext uri="{BB962C8B-B14F-4D97-AF65-F5344CB8AC3E}">
        <p14:creationId xmlns:p14="http://schemas.microsoft.com/office/powerpoint/2010/main" val="1733481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F9F9DD99-3AA8-40A5-B40F-E8DF0B8E93DB}"/>
              </a:ext>
            </a:extLst>
          </p:cNvPr>
          <p:cNvSpPr txBox="1">
            <a:spLocks/>
          </p:cNvSpPr>
          <p:nvPr/>
        </p:nvSpPr>
        <p:spPr>
          <a:xfrm>
            <a:off x="136236" y="1039521"/>
            <a:ext cx="8490406" cy="52096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A copy of the Contractor’s New Home Construction License – not just the license number but actual copy of the license – is to be attached to the contract.</a:t>
            </a:r>
            <a:br>
              <a:rPr lang="en-US" dirty="0"/>
            </a:br>
            <a:endParaRPr lang="en-US" dirty="0"/>
          </a:p>
          <a:p>
            <a:pPr algn="l"/>
            <a:endParaRPr lang="en-US" dirty="0"/>
          </a:p>
          <a:p>
            <a:pPr algn="l"/>
            <a:endParaRPr lang="en-US" dirty="0"/>
          </a:p>
          <a:p>
            <a:pPr algn="l"/>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61F76D9-2436-4551-A6FE-2EDF4C5AD505}"/>
              </a:ext>
            </a:extLst>
          </p:cNvPr>
          <p:cNvPicPr>
            <a:picLocks noChangeAspect="1"/>
          </p:cNvPicPr>
          <p:nvPr/>
        </p:nvPicPr>
        <p:blipFill>
          <a:blip r:embed="rId5"/>
          <a:stretch>
            <a:fillRect/>
          </a:stretch>
        </p:blipFill>
        <p:spPr>
          <a:xfrm rot="16200000">
            <a:off x="3183787" y="1260459"/>
            <a:ext cx="3963185" cy="6014267"/>
          </a:xfrm>
          <a:prstGeom prst="rect">
            <a:avLst/>
          </a:prstGeom>
        </p:spPr>
      </p:pic>
      <p:sp>
        <p:nvSpPr>
          <p:cNvPr id="2" name="Slide Number Placeholder 1">
            <a:extLst>
              <a:ext uri="{FF2B5EF4-FFF2-40B4-BE49-F238E27FC236}">
                <a16:creationId xmlns:a16="http://schemas.microsoft.com/office/drawing/2014/main" id="{23A20A51-8973-4AD3-B06D-87A386F1461D}"/>
              </a:ext>
            </a:extLst>
          </p:cNvPr>
          <p:cNvSpPr>
            <a:spLocks noGrp="1"/>
          </p:cNvSpPr>
          <p:nvPr>
            <p:ph type="sldNum" sz="quarter" idx="12"/>
          </p:nvPr>
        </p:nvSpPr>
        <p:spPr/>
        <p:txBody>
          <a:bodyPr/>
          <a:lstStyle/>
          <a:p>
            <a:fld id="{8E76D059-C0BB-4F98-8040-76D959D3FDC2}" type="slidenum">
              <a:rPr lang="en-US" smtClean="0"/>
              <a:t>52</a:t>
            </a:fld>
            <a:endParaRPr lang="en-US"/>
          </a:p>
        </p:txBody>
      </p:sp>
    </p:spTree>
    <p:extLst>
      <p:ext uri="{BB962C8B-B14F-4D97-AF65-F5344CB8AC3E}">
        <p14:creationId xmlns:p14="http://schemas.microsoft.com/office/powerpoint/2010/main" val="46491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4693A980-7579-4DB2-AC8C-FA4C2E49AECA}"/>
              </a:ext>
            </a:extLst>
          </p:cNvPr>
          <p:cNvSpPr/>
          <p:nvPr/>
        </p:nvSpPr>
        <p:spPr>
          <a:xfrm>
            <a:off x="517357" y="1166018"/>
            <a:ext cx="8398041" cy="3539430"/>
          </a:xfrm>
          <a:prstGeom prst="rect">
            <a:avLst/>
          </a:prstGeom>
        </p:spPr>
        <p:txBody>
          <a:bodyPr wrap="square">
            <a:spAutoFit/>
          </a:bodyPr>
          <a:lstStyle/>
          <a:p>
            <a:r>
              <a:rPr lang="en-US" sz="2800" dirty="0"/>
              <a:t>•The following statement must be included in the     </a:t>
            </a:r>
          </a:p>
          <a:p>
            <a:r>
              <a:rPr lang="en-US" sz="2800" dirty="0"/>
              <a:t>  contract: </a:t>
            </a:r>
          </a:p>
          <a:p>
            <a:endParaRPr lang="en-US" sz="2800" dirty="0"/>
          </a:p>
          <a:p>
            <a:r>
              <a:rPr lang="en-US" sz="2800" dirty="0"/>
              <a:t>The Buyer acknowledges that Buyer may be contacted by future customers of the Contractor regarding the timeliness and quality of the Contractor's work, unless the Buyer indicates in writing at the time of execution of this contract that Buyer prefers not to be contacted.</a:t>
            </a:r>
          </a:p>
        </p:txBody>
      </p:sp>
      <p:sp>
        <p:nvSpPr>
          <p:cNvPr id="3" name="Slide Number Placeholder 2">
            <a:extLst>
              <a:ext uri="{FF2B5EF4-FFF2-40B4-BE49-F238E27FC236}">
                <a16:creationId xmlns:a16="http://schemas.microsoft.com/office/drawing/2014/main" id="{20F49782-B3C0-4DC4-88CE-85F00B2C4389}"/>
              </a:ext>
            </a:extLst>
          </p:cNvPr>
          <p:cNvSpPr>
            <a:spLocks noGrp="1"/>
          </p:cNvSpPr>
          <p:nvPr>
            <p:ph type="sldNum" sz="quarter" idx="12"/>
          </p:nvPr>
        </p:nvSpPr>
        <p:spPr/>
        <p:txBody>
          <a:bodyPr/>
          <a:lstStyle/>
          <a:p>
            <a:fld id="{8E76D059-C0BB-4F98-8040-76D959D3FDC2}" type="slidenum">
              <a:rPr lang="en-US" smtClean="0"/>
              <a:t>53</a:t>
            </a:fld>
            <a:endParaRPr lang="en-US"/>
          </a:p>
        </p:txBody>
      </p:sp>
    </p:spTree>
    <p:extLst>
      <p:ext uri="{BB962C8B-B14F-4D97-AF65-F5344CB8AC3E}">
        <p14:creationId xmlns:p14="http://schemas.microsoft.com/office/powerpoint/2010/main" val="696951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4693A980-7579-4DB2-AC8C-FA4C2E49AECA}"/>
              </a:ext>
            </a:extLst>
          </p:cNvPr>
          <p:cNvSpPr/>
          <p:nvPr/>
        </p:nvSpPr>
        <p:spPr>
          <a:xfrm>
            <a:off x="517357" y="1166018"/>
            <a:ext cx="8398041" cy="3539430"/>
          </a:xfrm>
          <a:prstGeom prst="rect">
            <a:avLst/>
          </a:prstGeom>
        </p:spPr>
        <p:txBody>
          <a:bodyPr wrap="square">
            <a:spAutoFit/>
          </a:bodyPr>
          <a:lstStyle/>
          <a:p>
            <a:r>
              <a:rPr lang="en-US" sz="2800" dirty="0"/>
              <a:t>•The following statement must be included in the     </a:t>
            </a:r>
          </a:p>
          <a:p>
            <a:r>
              <a:rPr lang="en-US" sz="2800" dirty="0"/>
              <a:t>  contract: </a:t>
            </a:r>
          </a:p>
          <a:p>
            <a:endParaRPr lang="en-US" sz="2800" dirty="0"/>
          </a:p>
          <a:p>
            <a:r>
              <a:rPr lang="en-US" sz="2800" dirty="0"/>
              <a:t>The Buyer acknowledges that Buyer may be contacted by future customers of the Contractor regarding the timeliness and quality of the Contractor's work, unless the Buyer indicates in writing at the time of execution of this contract that Buyer prefers not to be contacted.</a:t>
            </a:r>
          </a:p>
        </p:txBody>
      </p:sp>
      <p:sp>
        <p:nvSpPr>
          <p:cNvPr id="3" name="Slide Number Placeholder 2">
            <a:extLst>
              <a:ext uri="{FF2B5EF4-FFF2-40B4-BE49-F238E27FC236}">
                <a16:creationId xmlns:a16="http://schemas.microsoft.com/office/drawing/2014/main" id="{7676BD04-875B-45ED-B891-99A970E82C2C}"/>
              </a:ext>
            </a:extLst>
          </p:cNvPr>
          <p:cNvSpPr>
            <a:spLocks noGrp="1"/>
          </p:cNvSpPr>
          <p:nvPr>
            <p:ph type="sldNum" sz="quarter" idx="12"/>
          </p:nvPr>
        </p:nvSpPr>
        <p:spPr/>
        <p:txBody>
          <a:bodyPr/>
          <a:lstStyle/>
          <a:p>
            <a:fld id="{8E76D059-C0BB-4F98-8040-76D959D3FDC2}" type="slidenum">
              <a:rPr lang="en-US" smtClean="0"/>
              <a:t>54</a:t>
            </a:fld>
            <a:endParaRPr lang="en-US"/>
          </a:p>
        </p:txBody>
      </p:sp>
    </p:spTree>
    <p:extLst>
      <p:ext uri="{BB962C8B-B14F-4D97-AF65-F5344CB8AC3E}">
        <p14:creationId xmlns:p14="http://schemas.microsoft.com/office/powerpoint/2010/main" val="3561045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0" indent="0" defTabSz="914400">
              <a:spcBef>
                <a:spcPct val="0"/>
              </a:spcBef>
              <a:buNone/>
            </a:pPr>
            <a:r>
              <a:rPr lang="en-US" altLang="en-US" sz="2400" dirty="0">
                <a:solidFill>
                  <a:srgbClr val="222222"/>
                </a:solidFill>
                <a:latin typeface="Arial" panose="020B0604020202020204" pitchFamily="34" charset="0"/>
                <a:cs typeface="Arial" panose="020B0604020202020204" pitchFamily="34" charset="0"/>
              </a:rPr>
              <a:t>•This is the link to the website. In addition to allowing you to look up, and verify, a contractor’s license, this website provides other helpful information and resources.</a:t>
            </a:r>
          </a:p>
          <a:p>
            <a:pPr marL="0" lvl="0" indent="0" defTabSz="914400">
              <a:spcBef>
                <a:spcPct val="0"/>
              </a:spcBef>
              <a:buNone/>
            </a:pPr>
            <a:endParaRPr lang="en-US" altLang="en-US" sz="2400" dirty="0">
              <a:solidFill>
                <a:srgbClr val="222222"/>
              </a:solidFill>
              <a:cs typeface="Arial" panose="020B0604020202020204" pitchFamily="34" charset="0"/>
            </a:endParaRPr>
          </a:p>
          <a:p>
            <a:pPr marL="0" lvl="0" indent="0" defTabSz="914400">
              <a:spcBef>
                <a:spcPct val="0"/>
              </a:spcBef>
              <a:buNone/>
            </a:pPr>
            <a:endParaRPr lang="en-US" altLang="en-US" sz="2400" dirty="0">
              <a:solidFill>
                <a:srgbClr val="222222"/>
              </a:solidFill>
              <a:cs typeface="Arial" panose="020B0604020202020204" pitchFamily="34" charset="0"/>
            </a:endParaRPr>
          </a:p>
          <a:p>
            <a:pPr marL="0" lvl="0" indent="0" defTabSz="914400">
              <a:spcBef>
                <a:spcPct val="0"/>
              </a:spcBef>
              <a:buNone/>
            </a:pPr>
            <a:endParaRPr lang="en-US" altLang="en-US" sz="2400" dirty="0">
              <a:solidFill>
                <a:srgbClr val="222222"/>
              </a:solidFill>
              <a:cs typeface="Arial" panose="020B0604020202020204" pitchFamily="34" charset="0"/>
            </a:endParaRPr>
          </a:p>
          <a:p>
            <a:pPr marL="0" lvl="0" indent="0" defTabSz="914400">
              <a:spcBef>
                <a:spcPct val="0"/>
              </a:spcBef>
              <a:buNone/>
            </a:pPr>
            <a:endParaRPr lang="en-US" altLang="en-US" sz="2400" dirty="0">
              <a:solidFill>
                <a:srgbClr val="222222"/>
              </a:solidFill>
              <a:cs typeface="Arial" panose="020B0604020202020204" pitchFamily="34" charset="0"/>
            </a:endParaRPr>
          </a:p>
          <a:p>
            <a:pPr marL="0" lvl="0" indent="0" defTabSz="914400">
              <a:spcBef>
                <a:spcPct val="0"/>
              </a:spcBef>
              <a:buNone/>
            </a:pPr>
            <a:endParaRPr lang="en-US" altLang="en-US" sz="2400" dirty="0">
              <a:solidFill>
                <a:srgbClr val="222222"/>
              </a:solidFill>
              <a:cs typeface="Arial" panose="020B0604020202020204" pitchFamily="34" charset="0"/>
            </a:endParaRPr>
          </a:p>
          <a:p>
            <a:pPr marL="0" lvl="0" indent="0" defTabSz="914400">
              <a:spcBef>
                <a:spcPct val="0"/>
              </a:spcBef>
              <a:buNone/>
            </a:pPr>
            <a:endParaRPr lang="en-US" altLang="en-US" sz="2400" dirty="0"/>
          </a:p>
          <a:p>
            <a:pPr marL="0" lvl="0" indent="0" defTabSz="914400">
              <a:spcBef>
                <a:spcPct val="0"/>
              </a:spcBef>
              <a:buNone/>
            </a:pPr>
            <a:r>
              <a:rPr lang="en-US" altLang="en-US" sz="2400" dirty="0">
                <a:solidFill>
                  <a:srgbClr val="1155C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https://portal.ct.gov/DCP/Trade-Practices-Division/New-Home-Construction-Information-for-Consumers</a:t>
            </a:r>
            <a:endParaRPr lang="en-US" altLang="en-US" sz="2400" dirty="0">
              <a:latin typeface="Arial" panose="020B0604020202020204" pitchFamily="34" charset="0"/>
            </a:endParaRPr>
          </a:p>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229B716E-4C93-481E-8235-F84B53E99C56}"/>
              </a:ext>
            </a:extLst>
          </p:cNvPr>
          <p:cNvSpPr txBox="1"/>
          <p:nvPr/>
        </p:nvSpPr>
        <p:spPr>
          <a:xfrm>
            <a:off x="304800" y="193964"/>
            <a:ext cx="7537462" cy="584775"/>
          </a:xfrm>
          <a:prstGeom prst="rect">
            <a:avLst/>
          </a:prstGeom>
          <a:noFill/>
        </p:spPr>
        <p:txBody>
          <a:bodyPr wrap="square" rtlCol="0">
            <a:spAutoFit/>
          </a:bodyPr>
          <a:lstStyle/>
          <a:p>
            <a:r>
              <a:rPr lang="en-US" sz="3200" b="1" dirty="0"/>
              <a:t>DCP – New Construction Website Link</a:t>
            </a:r>
          </a:p>
        </p:txBody>
      </p:sp>
      <p:sp>
        <p:nvSpPr>
          <p:cNvPr id="4" name="Slide Number Placeholder 3">
            <a:extLst>
              <a:ext uri="{FF2B5EF4-FFF2-40B4-BE49-F238E27FC236}">
                <a16:creationId xmlns:a16="http://schemas.microsoft.com/office/drawing/2014/main" id="{4FC5C215-D2CF-45B6-AE15-DC92C9B22C5E}"/>
              </a:ext>
            </a:extLst>
          </p:cNvPr>
          <p:cNvSpPr>
            <a:spLocks noGrp="1"/>
          </p:cNvSpPr>
          <p:nvPr>
            <p:ph type="sldNum" sz="quarter" idx="12"/>
          </p:nvPr>
        </p:nvSpPr>
        <p:spPr/>
        <p:txBody>
          <a:bodyPr/>
          <a:lstStyle/>
          <a:p>
            <a:fld id="{8E76D059-C0BB-4F98-8040-76D959D3FDC2}" type="slidenum">
              <a:rPr lang="en-US" smtClean="0"/>
              <a:t>55</a:t>
            </a:fld>
            <a:endParaRPr lang="en-US"/>
          </a:p>
        </p:txBody>
      </p:sp>
    </p:spTree>
    <p:extLst>
      <p:ext uri="{BB962C8B-B14F-4D97-AF65-F5344CB8AC3E}">
        <p14:creationId xmlns:p14="http://schemas.microsoft.com/office/powerpoint/2010/main" val="2385071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90C64083-3FFC-4DC9-8F36-3077CBE89180}"/>
              </a:ext>
            </a:extLst>
          </p:cNvPr>
          <p:cNvSpPr/>
          <p:nvPr/>
        </p:nvSpPr>
        <p:spPr>
          <a:xfrm>
            <a:off x="949569" y="2191435"/>
            <a:ext cx="7057292" cy="2308324"/>
          </a:xfrm>
          <a:prstGeom prst="rect">
            <a:avLst/>
          </a:prstGeom>
        </p:spPr>
        <p:txBody>
          <a:bodyPr wrap="square">
            <a:spAutoFit/>
          </a:bodyPr>
          <a:lstStyle/>
          <a:p>
            <a:pPr algn="ctr"/>
            <a:r>
              <a:rPr lang="en-US" altLang="en-US" sz="7200" b="1" dirty="0">
                <a:latin typeface="Arial" panose="020B0604020202020204" pitchFamily="34" charset="0"/>
                <a:cs typeface="Arial" panose="020B0604020202020204" pitchFamily="34" charset="0"/>
              </a:rPr>
              <a:t>Other Contract </a:t>
            </a:r>
            <a:br>
              <a:rPr lang="en-US" altLang="en-US" sz="7200" b="1" dirty="0">
                <a:latin typeface="Arial" panose="020B0604020202020204" pitchFamily="34" charset="0"/>
                <a:cs typeface="Arial" panose="020B0604020202020204" pitchFamily="34" charset="0"/>
              </a:rPr>
            </a:br>
            <a:r>
              <a:rPr lang="en-US" altLang="en-US" sz="7200" b="1" dirty="0">
                <a:latin typeface="Arial" panose="020B0604020202020204" pitchFamily="34" charset="0"/>
                <a:cs typeface="Arial" panose="020B0604020202020204" pitchFamily="34" charset="0"/>
              </a:rPr>
              <a:t>Additions</a:t>
            </a:r>
            <a:endParaRPr lang="en-US" sz="7200" dirty="0"/>
          </a:p>
        </p:txBody>
      </p:sp>
      <p:sp>
        <p:nvSpPr>
          <p:cNvPr id="3" name="Slide Number Placeholder 2">
            <a:extLst>
              <a:ext uri="{FF2B5EF4-FFF2-40B4-BE49-F238E27FC236}">
                <a16:creationId xmlns:a16="http://schemas.microsoft.com/office/drawing/2014/main" id="{DF44DCC3-3C9C-4C8C-B2A8-44FFC381F7DD}"/>
              </a:ext>
            </a:extLst>
          </p:cNvPr>
          <p:cNvSpPr>
            <a:spLocks noGrp="1"/>
          </p:cNvSpPr>
          <p:nvPr>
            <p:ph type="sldNum" sz="quarter" idx="12"/>
          </p:nvPr>
        </p:nvSpPr>
        <p:spPr/>
        <p:txBody>
          <a:bodyPr/>
          <a:lstStyle/>
          <a:p>
            <a:fld id="{8E76D059-C0BB-4F98-8040-76D959D3FDC2}" type="slidenum">
              <a:rPr lang="en-US" smtClean="0"/>
              <a:t>56</a:t>
            </a:fld>
            <a:endParaRPr lang="en-US"/>
          </a:p>
        </p:txBody>
      </p:sp>
    </p:spTree>
    <p:extLst>
      <p:ext uri="{BB962C8B-B14F-4D97-AF65-F5344CB8AC3E}">
        <p14:creationId xmlns:p14="http://schemas.microsoft.com/office/powerpoint/2010/main" val="4012238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3" name="Rectangle 2">
            <a:extLst>
              <a:ext uri="{FF2B5EF4-FFF2-40B4-BE49-F238E27FC236}">
                <a16:creationId xmlns:a16="http://schemas.microsoft.com/office/drawing/2014/main" id="{4B45D6D8-F210-4F94-B7E7-95605359A1C6}"/>
              </a:ext>
            </a:extLst>
          </p:cNvPr>
          <p:cNvSpPr/>
          <p:nvPr/>
        </p:nvSpPr>
        <p:spPr>
          <a:xfrm>
            <a:off x="397042" y="132227"/>
            <a:ext cx="5487400" cy="584775"/>
          </a:xfrm>
          <a:prstGeom prst="rect">
            <a:avLst/>
          </a:prstGeom>
        </p:spPr>
        <p:txBody>
          <a:bodyPr wrap="none">
            <a:spAutoFit/>
          </a:bodyPr>
          <a:lstStyle/>
          <a:p>
            <a:r>
              <a:rPr lang="en-US" sz="3200" b="1" dirty="0"/>
              <a:t>Contract of Sale - Schedule A - I</a:t>
            </a:r>
          </a:p>
        </p:txBody>
      </p:sp>
      <p:sp>
        <p:nvSpPr>
          <p:cNvPr id="4" name="Rectangle 3">
            <a:extLst>
              <a:ext uri="{FF2B5EF4-FFF2-40B4-BE49-F238E27FC236}">
                <a16:creationId xmlns:a16="http://schemas.microsoft.com/office/drawing/2014/main" id="{E8FD6162-DA9A-412F-8AF2-BEEF86BDB199}"/>
              </a:ext>
            </a:extLst>
          </p:cNvPr>
          <p:cNvSpPr/>
          <p:nvPr/>
        </p:nvSpPr>
        <p:spPr>
          <a:xfrm>
            <a:off x="397042" y="1039000"/>
            <a:ext cx="8170310" cy="5355312"/>
          </a:xfrm>
          <a:prstGeom prst="rect">
            <a:avLst/>
          </a:prstGeom>
        </p:spPr>
        <p:txBody>
          <a:bodyPr wrap="square">
            <a:spAutoFit/>
          </a:bodyPr>
          <a:lstStyle/>
          <a:p>
            <a:r>
              <a:rPr lang="en-US" dirty="0"/>
              <a:t>Schedule A - Legal Description</a:t>
            </a:r>
          </a:p>
          <a:p>
            <a:endParaRPr lang="en-US" dirty="0"/>
          </a:p>
          <a:p>
            <a:r>
              <a:rPr lang="en-US" dirty="0"/>
              <a:t>Schedule B - Seller and Contractor</a:t>
            </a:r>
          </a:p>
          <a:p>
            <a:endParaRPr lang="en-US" dirty="0"/>
          </a:p>
          <a:p>
            <a:r>
              <a:rPr lang="en-US" dirty="0"/>
              <a:t>Schedule C - Declaration of Restrictions and Covenants</a:t>
            </a:r>
          </a:p>
          <a:p>
            <a:endParaRPr lang="en-US" dirty="0"/>
          </a:p>
          <a:p>
            <a:r>
              <a:rPr lang="en-US" dirty="0"/>
              <a:t>Schedule D - Plans</a:t>
            </a:r>
          </a:p>
          <a:p>
            <a:endParaRPr lang="en-US" dirty="0"/>
          </a:p>
          <a:p>
            <a:r>
              <a:rPr lang="en-US" dirty="0"/>
              <a:t>Schedule E - General Specifications</a:t>
            </a:r>
          </a:p>
          <a:p>
            <a:endParaRPr lang="en-US" dirty="0"/>
          </a:p>
          <a:p>
            <a:r>
              <a:rPr lang="en-US" dirty="0"/>
              <a:t>Schedule F - Statement or Non- Warrantable Conditions</a:t>
            </a:r>
          </a:p>
          <a:p>
            <a:endParaRPr lang="en-US" dirty="0"/>
          </a:p>
          <a:p>
            <a:r>
              <a:rPr lang="en-US" dirty="0"/>
              <a:t>Schedule G - Allowances</a:t>
            </a:r>
          </a:p>
          <a:p>
            <a:endParaRPr lang="en-US" dirty="0"/>
          </a:p>
          <a:p>
            <a:r>
              <a:rPr lang="en-US" dirty="0"/>
              <a:t>Schedule H - General Indemnity : First American Title Insurance Company Waiver of 		      Mechanic’s Liens, General Contractor’s Affidavit and Indemnity 				      Agreement, Owner’s Affidavit and Indemnity Agreement</a:t>
            </a:r>
          </a:p>
          <a:p>
            <a:endParaRPr lang="en-US" dirty="0"/>
          </a:p>
          <a:p>
            <a:r>
              <a:rPr lang="en-US" dirty="0"/>
              <a:t>Schedule I - Buyer’s Attorney New Construction Addendum to the Contract</a:t>
            </a:r>
          </a:p>
        </p:txBody>
      </p:sp>
      <p:sp>
        <p:nvSpPr>
          <p:cNvPr id="6" name="Slide Number Placeholder 5">
            <a:extLst>
              <a:ext uri="{FF2B5EF4-FFF2-40B4-BE49-F238E27FC236}">
                <a16:creationId xmlns:a16="http://schemas.microsoft.com/office/drawing/2014/main" id="{AFF65FF2-8825-4AA6-923B-CE77A55A314F}"/>
              </a:ext>
            </a:extLst>
          </p:cNvPr>
          <p:cNvSpPr>
            <a:spLocks noGrp="1"/>
          </p:cNvSpPr>
          <p:nvPr>
            <p:ph type="sldNum" sz="quarter" idx="12"/>
          </p:nvPr>
        </p:nvSpPr>
        <p:spPr/>
        <p:txBody>
          <a:bodyPr/>
          <a:lstStyle/>
          <a:p>
            <a:fld id="{8E76D059-C0BB-4F98-8040-76D959D3FDC2}" type="slidenum">
              <a:rPr lang="en-US" smtClean="0"/>
              <a:t>57</a:t>
            </a:fld>
            <a:endParaRPr lang="en-US"/>
          </a:p>
        </p:txBody>
      </p:sp>
    </p:spTree>
    <p:extLst>
      <p:ext uri="{BB962C8B-B14F-4D97-AF65-F5344CB8AC3E}">
        <p14:creationId xmlns:p14="http://schemas.microsoft.com/office/powerpoint/2010/main" val="4028842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pic>
        <p:nvPicPr>
          <p:cNvPr id="2" name="Picture 1">
            <a:extLst>
              <a:ext uri="{FF2B5EF4-FFF2-40B4-BE49-F238E27FC236}">
                <a16:creationId xmlns:a16="http://schemas.microsoft.com/office/drawing/2014/main" id="{1D39315F-D0F2-4BA0-A8D3-0D10893068BF}"/>
              </a:ext>
            </a:extLst>
          </p:cNvPr>
          <p:cNvPicPr>
            <a:picLocks noChangeAspect="1"/>
          </p:cNvPicPr>
          <p:nvPr/>
        </p:nvPicPr>
        <p:blipFill>
          <a:blip r:embed="rId5"/>
          <a:stretch>
            <a:fillRect/>
          </a:stretch>
        </p:blipFill>
        <p:spPr>
          <a:xfrm>
            <a:off x="397042" y="0"/>
            <a:ext cx="5517358" cy="963251"/>
          </a:xfrm>
          <a:prstGeom prst="rect">
            <a:avLst/>
          </a:prstGeom>
        </p:spPr>
      </p:pic>
      <p:sp>
        <p:nvSpPr>
          <p:cNvPr id="7" name="Content Placeholder 2">
            <a:extLst>
              <a:ext uri="{FF2B5EF4-FFF2-40B4-BE49-F238E27FC236}">
                <a16:creationId xmlns:a16="http://schemas.microsoft.com/office/drawing/2014/main" id="{9D3B7359-DF8D-4AFA-8450-336EC73B2BDE}"/>
              </a:ext>
            </a:extLst>
          </p:cNvPr>
          <p:cNvSpPr txBox="1">
            <a:spLocks/>
          </p:cNvSpPr>
          <p:nvPr/>
        </p:nvSpPr>
        <p:spPr>
          <a:xfrm>
            <a:off x="332510" y="1316232"/>
            <a:ext cx="8506690" cy="4855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a:latin typeface="Arial" panose="020B0604020202020204" pitchFamily="34" charset="0"/>
                <a:cs typeface="Arial" panose="020B0604020202020204" pitchFamily="34" charset="0"/>
              </a:rPr>
              <a:t>Varies by the customs of the different counties throughout CT and by the builder or developmental project.</a:t>
            </a:r>
          </a:p>
          <a:p>
            <a:pPr marL="514350" indent="-514350" algn="l">
              <a:buFont typeface="+mj-lt"/>
              <a:buAutoNum type="alphaUcPeriod"/>
            </a:pPr>
            <a:r>
              <a:rPr lang="en-US">
                <a:latin typeface="Arial" panose="020B0604020202020204" pitchFamily="34" charset="0"/>
                <a:cs typeface="Arial" panose="020B0604020202020204" pitchFamily="34" charset="0"/>
              </a:rPr>
              <a:t>At contract signing time most builders would like to have their full financing down payment if it is less than 10%. If the down payment is greater than 10%, they require 10%.</a:t>
            </a:r>
          </a:p>
          <a:p>
            <a:pPr marL="514350" indent="-514350" algn="l">
              <a:buFont typeface="+mj-lt"/>
              <a:buAutoNum type="alphaUcPeriod"/>
            </a:pPr>
            <a:r>
              <a:rPr lang="en-US">
                <a:latin typeface="Arial" panose="020B0604020202020204" pitchFamily="34" charset="0"/>
                <a:cs typeface="Arial" panose="020B0604020202020204" pitchFamily="34" charset="0"/>
              </a:rPr>
              <a:t>If changes are made during construction especially with upgrades many times the builder will require 50% or greater of the upgrade cost paid at the time the change has been ordered.</a:t>
            </a:r>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C72A1F40-63B7-4402-8B6D-237E42920CF5}"/>
              </a:ext>
            </a:extLst>
          </p:cNvPr>
          <p:cNvSpPr>
            <a:spLocks noGrp="1"/>
          </p:cNvSpPr>
          <p:nvPr>
            <p:ph type="sldNum" sz="quarter" idx="12"/>
          </p:nvPr>
        </p:nvSpPr>
        <p:spPr/>
        <p:txBody>
          <a:bodyPr/>
          <a:lstStyle/>
          <a:p>
            <a:fld id="{8E76D059-C0BB-4F98-8040-76D959D3FDC2}" type="slidenum">
              <a:rPr lang="en-US" smtClean="0"/>
              <a:t>58</a:t>
            </a:fld>
            <a:endParaRPr lang="en-US"/>
          </a:p>
        </p:txBody>
      </p:sp>
    </p:spTree>
    <p:extLst>
      <p:ext uri="{BB962C8B-B14F-4D97-AF65-F5344CB8AC3E}">
        <p14:creationId xmlns:p14="http://schemas.microsoft.com/office/powerpoint/2010/main" val="217160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pic>
        <p:nvPicPr>
          <p:cNvPr id="3" name="Picture 2">
            <a:extLst>
              <a:ext uri="{FF2B5EF4-FFF2-40B4-BE49-F238E27FC236}">
                <a16:creationId xmlns:a16="http://schemas.microsoft.com/office/drawing/2014/main" id="{0817A915-E78E-4AAF-8D70-DB47DD880DD3}"/>
              </a:ext>
            </a:extLst>
          </p:cNvPr>
          <p:cNvPicPr>
            <a:picLocks noChangeAspect="1"/>
          </p:cNvPicPr>
          <p:nvPr/>
        </p:nvPicPr>
        <p:blipFill>
          <a:blip r:embed="rId5"/>
          <a:stretch>
            <a:fillRect/>
          </a:stretch>
        </p:blipFill>
        <p:spPr>
          <a:xfrm>
            <a:off x="163265" y="0"/>
            <a:ext cx="3542083" cy="963251"/>
          </a:xfrm>
          <a:prstGeom prst="rect">
            <a:avLst/>
          </a:prstGeom>
        </p:spPr>
      </p:pic>
      <p:sp>
        <p:nvSpPr>
          <p:cNvPr id="8" name="Content Placeholder 2">
            <a:extLst>
              <a:ext uri="{FF2B5EF4-FFF2-40B4-BE49-F238E27FC236}">
                <a16:creationId xmlns:a16="http://schemas.microsoft.com/office/drawing/2014/main" id="{2EC95482-2AA8-4708-BFA1-9A0A6DB11D46}"/>
              </a:ext>
            </a:extLst>
          </p:cNvPr>
          <p:cNvSpPr txBox="1">
            <a:spLocks/>
          </p:cNvSpPr>
          <p:nvPr/>
        </p:nvSpPr>
        <p:spPr>
          <a:xfrm>
            <a:off x="332510" y="1360998"/>
            <a:ext cx="8811490" cy="18319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atin typeface="Arial" panose="020B0604020202020204" pitchFamily="34" charset="0"/>
                <a:cs typeface="Arial" panose="020B0604020202020204" pitchFamily="34" charset="0"/>
              </a:rPr>
              <a:t>Determine who to communicate with during construction if the buyer has questions/concerns and who to communicate with after the closing for questions/concerns.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FBC429E-F83A-46B0-BD43-D420EF9F6F6C}"/>
              </a:ext>
            </a:extLst>
          </p:cNvPr>
          <p:cNvSpPr>
            <a:spLocks noGrp="1"/>
          </p:cNvSpPr>
          <p:nvPr>
            <p:ph type="sldNum" sz="quarter" idx="12"/>
          </p:nvPr>
        </p:nvSpPr>
        <p:spPr/>
        <p:txBody>
          <a:bodyPr/>
          <a:lstStyle/>
          <a:p>
            <a:fld id="{8E76D059-C0BB-4F98-8040-76D959D3FDC2}" type="slidenum">
              <a:rPr lang="en-US" smtClean="0"/>
              <a:t>59</a:t>
            </a:fld>
            <a:endParaRPr lang="en-US"/>
          </a:p>
        </p:txBody>
      </p:sp>
    </p:spTree>
    <p:extLst>
      <p:ext uri="{BB962C8B-B14F-4D97-AF65-F5344CB8AC3E}">
        <p14:creationId xmlns:p14="http://schemas.microsoft.com/office/powerpoint/2010/main" val="339869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TextBox 5">
            <a:extLst>
              <a:ext uri="{FF2B5EF4-FFF2-40B4-BE49-F238E27FC236}">
                <a16:creationId xmlns:a16="http://schemas.microsoft.com/office/drawing/2014/main" id="{18164F1F-8D1B-4772-9CC1-5817FA8716CA}"/>
              </a:ext>
            </a:extLst>
          </p:cNvPr>
          <p:cNvSpPr txBox="1"/>
          <p:nvPr/>
        </p:nvSpPr>
        <p:spPr>
          <a:xfrm>
            <a:off x="397042" y="94922"/>
            <a:ext cx="8049126" cy="600164"/>
          </a:xfrm>
          <a:prstGeom prst="rect">
            <a:avLst/>
          </a:prstGeom>
          <a:noFill/>
        </p:spPr>
        <p:txBody>
          <a:bodyPr wrap="square" rtlCol="0">
            <a:spAutoFit/>
          </a:bodyPr>
          <a:lstStyle/>
          <a:p>
            <a:r>
              <a:rPr lang="en-US" sz="3200" b="1" dirty="0"/>
              <a:t>Offer</a:t>
            </a:r>
          </a:p>
        </p:txBody>
      </p:sp>
      <p:sp>
        <p:nvSpPr>
          <p:cNvPr id="7" name="Content Placeholder 2">
            <a:extLst>
              <a:ext uri="{FF2B5EF4-FFF2-40B4-BE49-F238E27FC236}">
                <a16:creationId xmlns:a16="http://schemas.microsoft.com/office/drawing/2014/main" id="{063BF324-D297-4AE4-A0F8-80FA0C178ABA}"/>
              </a:ext>
            </a:extLst>
          </p:cNvPr>
          <p:cNvSpPr txBox="1">
            <a:spLocks/>
          </p:cNvSpPr>
          <p:nvPr/>
        </p:nvSpPr>
        <p:spPr>
          <a:xfrm>
            <a:off x="397043" y="1060916"/>
            <a:ext cx="8349916" cy="50945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sz="2000" dirty="0">
                <a:latin typeface="Arial" panose="020B0604020202020204" pitchFamily="34" charset="0"/>
                <a:cs typeface="Arial" panose="020B0604020202020204" pitchFamily="34" charset="0"/>
              </a:rPr>
              <a:t>Obligation to purchase is subject to formal contracts being executed.</a:t>
            </a:r>
          </a:p>
          <a:p>
            <a:pPr marL="514350" indent="-514350" algn="l">
              <a:buFont typeface="+mj-lt"/>
              <a:buAutoNum type="alphaUcPeriod"/>
            </a:pPr>
            <a:r>
              <a:rPr lang="en-US" sz="2000" dirty="0">
                <a:latin typeface="Arial" panose="020B0604020202020204" pitchFamily="34" charset="0"/>
                <a:cs typeface="Arial" panose="020B0604020202020204" pitchFamily="34" charset="0"/>
              </a:rPr>
              <a:t>Obligation to purchase is subject to seller and buyer agreeing to a final house plan, specifications, and price. House plans and specifications are to be included in the contract of sale.</a:t>
            </a:r>
          </a:p>
          <a:p>
            <a:pPr marL="514350" indent="-514350" algn="l">
              <a:buFont typeface="+mj-lt"/>
              <a:buAutoNum type="alphaUcPeriod"/>
            </a:pPr>
            <a:r>
              <a:rPr lang="en-US" sz="2000" dirty="0">
                <a:latin typeface="Arial" panose="020B0604020202020204" pitchFamily="34" charset="0"/>
                <a:cs typeface="Arial" panose="020B0604020202020204" pitchFamily="34" charset="0"/>
              </a:rPr>
              <a:t>Purchaser shall have the right to perform a building inspection at their expense, prior to closing. The seller is responsible for only repairing those items that are not in compliance with the local building codes.</a:t>
            </a:r>
          </a:p>
          <a:p>
            <a:pPr marL="514350" indent="-514350" algn="l">
              <a:buFont typeface="+mj-lt"/>
              <a:buAutoNum type="alphaUcPeriod"/>
            </a:pPr>
            <a:r>
              <a:rPr lang="en-US" sz="2000" dirty="0">
                <a:latin typeface="Arial" panose="020B0604020202020204" pitchFamily="34" charset="0"/>
                <a:cs typeface="Arial" panose="020B0604020202020204" pitchFamily="34" charset="0"/>
              </a:rPr>
              <a:t>Purchaser shall have the right to perform a radon inspection at their expense, prior to closing. If the results are not in compliance with the EPA minimum standard of 4.0, seller will be responsible to install at the seller’s expense a radon mitigation system to bring the test results in compliance with the EPA standard.</a:t>
            </a:r>
          </a:p>
        </p:txBody>
      </p:sp>
      <p:sp>
        <p:nvSpPr>
          <p:cNvPr id="3" name="Slide Number Placeholder 2">
            <a:extLst>
              <a:ext uri="{FF2B5EF4-FFF2-40B4-BE49-F238E27FC236}">
                <a16:creationId xmlns:a16="http://schemas.microsoft.com/office/drawing/2014/main" id="{5F6ECC3C-90F8-4283-82E4-73E04EFB9D6C}"/>
              </a:ext>
            </a:extLst>
          </p:cNvPr>
          <p:cNvSpPr>
            <a:spLocks noGrp="1"/>
          </p:cNvSpPr>
          <p:nvPr>
            <p:ph type="sldNum" sz="quarter" idx="12"/>
          </p:nvPr>
        </p:nvSpPr>
        <p:spPr/>
        <p:txBody>
          <a:bodyPr/>
          <a:lstStyle/>
          <a:p>
            <a:fld id="{8E76D059-C0BB-4F98-8040-76D959D3FDC2}" type="slidenum">
              <a:rPr lang="en-US" smtClean="0"/>
              <a:t>6</a:t>
            </a:fld>
            <a:endParaRPr lang="en-US"/>
          </a:p>
        </p:txBody>
      </p:sp>
    </p:spTree>
    <p:extLst>
      <p:ext uri="{BB962C8B-B14F-4D97-AF65-F5344CB8AC3E}">
        <p14:creationId xmlns:p14="http://schemas.microsoft.com/office/powerpoint/2010/main" val="313745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BF181B4F-35CB-47D0-B3D6-D621569153A3}"/>
              </a:ext>
            </a:extLst>
          </p:cNvPr>
          <p:cNvSpPr/>
          <p:nvPr/>
        </p:nvSpPr>
        <p:spPr>
          <a:xfrm>
            <a:off x="332510" y="210338"/>
            <a:ext cx="3333348" cy="584775"/>
          </a:xfrm>
          <a:prstGeom prst="rect">
            <a:avLst/>
          </a:prstGeom>
        </p:spPr>
        <p:txBody>
          <a:bodyPr wrap="none">
            <a:spAutoFit/>
          </a:bodyPr>
          <a:lstStyle/>
          <a:p>
            <a:r>
              <a:rPr lang="en-US" sz="3200" b="1" dirty="0"/>
              <a:t>Changes Additions</a:t>
            </a:r>
          </a:p>
        </p:txBody>
      </p:sp>
      <p:sp>
        <p:nvSpPr>
          <p:cNvPr id="7" name="Content Placeholder 2">
            <a:extLst>
              <a:ext uri="{FF2B5EF4-FFF2-40B4-BE49-F238E27FC236}">
                <a16:creationId xmlns:a16="http://schemas.microsoft.com/office/drawing/2014/main" id="{0CBD7C84-AA81-44D3-B4E8-0AFE9DB130A2}"/>
              </a:ext>
            </a:extLst>
          </p:cNvPr>
          <p:cNvSpPr txBox="1">
            <a:spLocks/>
          </p:cNvSpPr>
          <p:nvPr/>
        </p:nvSpPr>
        <p:spPr>
          <a:xfrm>
            <a:off x="166255" y="1497381"/>
            <a:ext cx="8811490" cy="4855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Arial" panose="020B0604020202020204" pitchFamily="34" charset="0"/>
                <a:cs typeface="Arial" panose="020B0604020202020204" pitchFamily="34" charset="0"/>
              </a:rPr>
              <a:t>All changes, additions, and/or verbal agreements need to be put in writing.</a:t>
            </a:r>
          </a:p>
          <a:p>
            <a:pPr algn="l"/>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EA349FD-D79D-41E5-BC67-1C80400261FC}"/>
              </a:ext>
            </a:extLst>
          </p:cNvPr>
          <p:cNvSpPr>
            <a:spLocks noGrp="1"/>
          </p:cNvSpPr>
          <p:nvPr>
            <p:ph type="sldNum" sz="quarter" idx="12"/>
          </p:nvPr>
        </p:nvSpPr>
        <p:spPr/>
        <p:txBody>
          <a:bodyPr/>
          <a:lstStyle/>
          <a:p>
            <a:fld id="{8E76D059-C0BB-4F98-8040-76D959D3FDC2}" type="slidenum">
              <a:rPr lang="en-US" smtClean="0"/>
              <a:t>60</a:t>
            </a:fld>
            <a:endParaRPr lang="en-US"/>
          </a:p>
        </p:txBody>
      </p:sp>
    </p:spTree>
    <p:extLst>
      <p:ext uri="{BB962C8B-B14F-4D97-AF65-F5344CB8AC3E}">
        <p14:creationId xmlns:p14="http://schemas.microsoft.com/office/powerpoint/2010/main" val="132466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BF181B4F-35CB-47D0-B3D6-D621569153A3}"/>
              </a:ext>
            </a:extLst>
          </p:cNvPr>
          <p:cNvSpPr/>
          <p:nvPr/>
        </p:nvSpPr>
        <p:spPr>
          <a:xfrm>
            <a:off x="332510" y="210338"/>
            <a:ext cx="1219180" cy="584775"/>
          </a:xfrm>
          <a:prstGeom prst="rect">
            <a:avLst/>
          </a:prstGeom>
        </p:spPr>
        <p:txBody>
          <a:bodyPr wrap="none">
            <a:spAutoFit/>
          </a:bodyPr>
          <a:lstStyle/>
          <a:p>
            <a:r>
              <a:rPr lang="en-US" sz="3200" b="1" dirty="0"/>
              <a:t>Extras</a:t>
            </a:r>
          </a:p>
        </p:txBody>
      </p:sp>
      <p:pic>
        <p:nvPicPr>
          <p:cNvPr id="6" name="Picture 5">
            <a:extLst>
              <a:ext uri="{FF2B5EF4-FFF2-40B4-BE49-F238E27FC236}">
                <a16:creationId xmlns:a16="http://schemas.microsoft.com/office/drawing/2014/main" id="{810228AF-9833-4FBF-8AC8-5A4DFE3717A7}"/>
              </a:ext>
            </a:extLst>
          </p:cNvPr>
          <p:cNvPicPr>
            <a:picLocks noChangeAspect="1"/>
          </p:cNvPicPr>
          <p:nvPr/>
        </p:nvPicPr>
        <p:blipFill>
          <a:blip r:embed="rId5"/>
          <a:stretch>
            <a:fillRect/>
          </a:stretch>
        </p:blipFill>
        <p:spPr>
          <a:xfrm>
            <a:off x="417993" y="1698615"/>
            <a:ext cx="8480636" cy="3862137"/>
          </a:xfrm>
          <a:prstGeom prst="rect">
            <a:avLst/>
          </a:prstGeom>
        </p:spPr>
      </p:pic>
      <p:sp>
        <p:nvSpPr>
          <p:cNvPr id="3" name="Slide Number Placeholder 2">
            <a:extLst>
              <a:ext uri="{FF2B5EF4-FFF2-40B4-BE49-F238E27FC236}">
                <a16:creationId xmlns:a16="http://schemas.microsoft.com/office/drawing/2014/main" id="{285A0BB0-32E1-430A-9CBC-E5FFA9785211}"/>
              </a:ext>
            </a:extLst>
          </p:cNvPr>
          <p:cNvSpPr>
            <a:spLocks noGrp="1"/>
          </p:cNvSpPr>
          <p:nvPr>
            <p:ph type="sldNum" sz="quarter" idx="12"/>
          </p:nvPr>
        </p:nvSpPr>
        <p:spPr/>
        <p:txBody>
          <a:bodyPr/>
          <a:lstStyle/>
          <a:p>
            <a:fld id="{8E76D059-C0BB-4F98-8040-76D959D3FDC2}" type="slidenum">
              <a:rPr lang="en-US" smtClean="0"/>
              <a:t>61</a:t>
            </a:fld>
            <a:endParaRPr lang="en-US"/>
          </a:p>
        </p:txBody>
      </p:sp>
    </p:spTree>
    <p:extLst>
      <p:ext uri="{BB962C8B-B14F-4D97-AF65-F5344CB8AC3E}">
        <p14:creationId xmlns:p14="http://schemas.microsoft.com/office/powerpoint/2010/main" val="153141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7" name="TextBox 6">
            <a:extLst>
              <a:ext uri="{FF2B5EF4-FFF2-40B4-BE49-F238E27FC236}">
                <a16:creationId xmlns:a16="http://schemas.microsoft.com/office/drawing/2014/main" id="{492A46A6-EC3E-46A7-B000-DF6645E93494}"/>
              </a:ext>
            </a:extLst>
          </p:cNvPr>
          <p:cNvSpPr txBox="1"/>
          <p:nvPr/>
        </p:nvSpPr>
        <p:spPr>
          <a:xfrm>
            <a:off x="397042" y="33726"/>
            <a:ext cx="804912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rPr>
              <a:t>Commission Calculation For Extras</a:t>
            </a:r>
          </a:p>
        </p:txBody>
      </p:sp>
      <p:pic>
        <p:nvPicPr>
          <p:cNvPr id="8" name="Picture 7">
            <a:extLst>
              <a:ext uri="{FF2B5EF4-FFF2-40B4-BE49-F238E27FC236}">
                <a16:creationId xmlns:a16="http://schemas.microsoft.com/office/drawing/2014/main" id="{29BC9F08-F699-4BE0-8236-D036E5BA9213}"/>
              </a:ext>
            </a:extLst>
          </p:cNvPr>
          <p:cNvPicPr>
            <a:picLocks noChangeAspect="1"/>
          </p:cNvPicPr>
          <p:nvPr/>
        </p:nvPicPr>
        <p:blipFill>
          <a:blip r:embed="rId5"/>
          <a:stretch>
            <a:fillRect/>
          </a:stretch>
        </p:blipFill>
        <p:spPr>
          <a:xfrm>
            <a:off x="468651" y="3360152"/>
            <a:ext cx="8024480" cy="2832563"/>
          </a:xfrm>
          <a:prstGeom prst="rect">
            <a:avLst/>
          </a:prstGeom>
        </p:spPr>
      </p:pic>
      <p:sp>
        <p:nvSpPr>
          <p:cNvPr id="3" name="TextBox 2">
            <a:extLst>
              <a:ext uri="{FF2B5EF4-FFF2-40B4-BE49-F238E27FC236}">
                <a16:creationId xmlns:a16="http://schemas.microsoft.com/office/drawing/2014/main" id="{FA51DC65-1352-4D84-8CA8-07FAC0CF5092}"/>
              </a:ext>
            </a:extLst>
          </p:cNvPr>
          <p:cNvSpPr txBox="1"/>
          <p:nvPr/>
        </p:nvSpPr>
        <p:spPr>
          <a:xfrm>
            <a:off x="898540" y="1741251"/>
            <a:ext cx="7848418"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 Purchase Price: The </a:t>
            </a:r>
            <a:r>
              <a:rPr lang="en-US" sz="2400" b="1" dirty="0">
                <a:latin typeface="Times New Roman" panose="02020603050405020304" pitchFamily="18" charset="0"/>
                <a:cs typeface="Times New Roman" panose="02020603050405020304" pitchFamily="18" charset="0"/>
              </a:rPr>
              <a:t>“Purchase Price” </a:t>
            </a:r>
            <a:r>
              <a:rPr lang="en-US" sz="2400" dirty="0">
                <a:latin typeface="Times New Roman" panose="02020603050405020304" pitchFamily="18" charset="0"/>
                <a:cs typeface="Times New Roman" panose="02020603050405020304" pitchFamily="18" charset="0"/>
              </a:rPr>
              <a:t>is ONE MILLION SIX HUNDRED SEVENTY-TWO THOUSAND DOLLARS ($1,672,000.00) payable as follows:</a:t>
            </a:r>
          </a:p>
        </p:txBody>
      </p:sp>
      <p:sp>
        <p:nvSpPr>
          <p:cNvPr id="4" name="TextBox 3">
            <a:extLst>
              <a:ext uri="{FF2B5EF4-FFF2-40B4-BE49-F238E27FC236}">
                <a16:creationId xmlns:a16="http://schemas.microsoft.com/office/drawing/2014/main" id="{FAB6FDA6-E2D3-4A64-B7C1-BE5AA270440F}"/>
              </a:ext>
            </a:extLst>
          </p:cNvPr>
          <p:cNvSpPr txBox="1"/>
          <p:nvPr/>
        </p:nvSpPr>
        <p:spPr>
          <a:xfrm>
            <a:off x="898540" y="969818"/>
            <a:ext cx="6453605" cy="523220"/>
          </a:xfrm>
          <a:prstGeom prst="rect">
            <a:avLst/>
          </a:prstGeom>
          <a:noFill/>
        </p:spPr>
        <p:txBody>
          <a:bodyPr wrap="square" rtlCol="0">
            <a:spAutoFit/>
          </a:bodyPr>
          <a:lstStyle/>
          <a:p>
            <a:r>
              <a:rPr lang="en-US" sz="2800" b="1" dirty="0"/>
              <a:t>**Must Be Spelled Out</a:t>
            </a:r>
          </a:p>
        </p:txBody>
      </p:sp>
      <p:sp>
        <p:nvSpPr>
          <p:cNvPr id="10" name="Slide Number Placeholder 9">
            <a:extLst>
              <a:ext uri="{FF2B5EF4-FFF2-40B4-BE49-F238E27FC236}">
                <a16:creationId xmlns:a16="http://schemas.microsoft.com/office/drawing/2014/main" id="{C9CE9B0D-FB5A-4FAE-99E6-0E9C17724361}"/>
              </a:ext>
            </a:extLst>
          </p:cNvPr>
          <p:cNvSpPr>
            <a:spLocks noGrp="1"/>
          </p:cNvSpPr>
          <p:nvPr>
            <p:ph type="sldNum" sz="quarter" idx="12"/>
          </p:nvPr>
        </p:nvSpPr>
        <p:spPr/>
        <p:txBody>
          <a:bodyPr/>
          <a:lstStyle/>
          <a:p>
            <a:fld id="{8E76D059-C0BB-4F98-8040-76D959D3FDC2}" type="slidenum">
              <a:rPr lang="en-US" smtClean="0"/>
              <a:t>62</a:t>
            </a:fld>
            <a:endParaRPr lang="en-US"/>
          </a:p>
        </p:txBody>
      </p:sp>
    </p:spTree>
    <p:extLst>
      <p:ext uri="{BB962C8B-B14F-4D97-AF65-F5344CB8AC3E}">
        <p14:creationId xmlns:p14="http://schemas.microsoft.com/office/powerpoint/2010/main" val="3457581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7" name="TextBox 6">
            <a:extLst>
              <a:ext uri="{FF2B5EF4-FFF2-40B4-BE49-F238E27FC236}">
                <a16:creationId xmlns:a16="http://schemas.microsoft.com/office/drawing/2014/main" id="{492A46A6-EC3E-46A7-B000-DF6645E93494}"/>
              </a:ext>
            </a:extLst>
          </p:cNvPr>
          <p:cNvSpPr txBox="1"/>
          <p:nvPr/>
        </p:nvSpPr>
        <p:spPr>
          <a:xfrm>
            <a:off x="397042" y="110603"/>
            <a:ext cx="804912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rPr>
              <a:t>Commission Calculation For Extras</a:t>
            </a:r>
          </a:p>
        </p:txBody>
      </p:sp>
      <p:sp>
        <p:nvSpPr>
          <p:cNvPr id="9" name="TextBox 8">
            <a:extLst>
              <a:ext uri="{FF2B5EF4-FFF2-40B4-BE49-F238E27FC236}">
                <a16:creationId xmlns:a16="http://schemas.microsoft.com/office/drawing/2014/main" id="{9C732035-98D4-4CF3-A99B-54AE14B7C414}"/>
              </a:ext>
            </a:extLst>
          </p:cNvPr>
          <p:cNvSpPr txBox="1"/>
          <p:nvPr/>
        </p:nvSpPr>
        <p:spPr>
          <a:xfrm>
            <a:off x="547437" y="930420"/>
            <a:ext cx="7294826" cy="5816977"/>
          </a:xfrm>
          <a:prstGeom prst="rect">
            <a:avLst/>
          </a:prstGeom>
          <a:noFill/>
        </p:spPr>
        <p:txBody>
          <a:bodyPr wrap="square" rtlCol="0">
            <a:spAutoFit/>
          </a:bodyPr>
          <a:lstStyle/>
          <a:p>
            <a:pPr marL="342900" indent="-342900">
              <a:buFont typeface="+mj-lt"/>
              <a:buAutoNum type="arabicPeriod"/>
            </a:pPr>
            <a:r>
              <a:rPr lang="en-US" sz="1200" dirty="0"/>
              <a:t>Second Floor Deck $5,600.00</a:t>
            </a:r>
          </a:p>
          <a:p>
            <a:pPr marL="342900" indent="-342900">
              <a:buFont typeface="+mj-lt"/>
              <a:buAutoNum type="arabicPeriod"/>
            </a:pPr>
            <a:r>
              <a:rPr lang="en-US" sz="1200" dirty="0"/>
              <a:t>High-Hats $14,000.00</a:t>
            </a:r>
          </a:p>
          <a:p>
            <a:pPr marL="342900" indent="-342900">
              <a:buFont typeface="+mj-lt"/>
              <a:buAutoNum type="arabicPeriod"/>
            </a:pPr>
            <a:r>
              <a:rPr lang="en-US" sz="1200" dirty="0"/>
              <a:t>Front Door $2,800.00</a:t>
            </a:r>
          </a:p>
          <a:p>
            <a:pPr marL="342900" indent="-342900">
              <a:buFont typeface="+mj-lt"/>
              <a:buAutoNum type="arabicPeriod"/>
            </a:pPr>
            <a:r>
              <a:rPr lang="en-US" sz="1200" dirty="0"/>
              <a:t>Coffer Ceiling Library $4,400.00</a:t>
            </a:r>
          </a:p>
          <a:p>
            <a:pPr marL="342900" indent="-342900">
              <a:buFont typeface="+mj-lt"/>
              <a:buAutoNum type="arabicPeriod"/>
            </a:pPr>
            <a:r>
              <a:rPr lang="en-US" sz="1200" dirty="0"/>
              <a:t>Move partition and rebuild Jack &amp; Jill Bathroom &amp; Plumbing $1,600.00</a:t>
            </a:r>
          </a:p>
          <a:p>
            <a:pPr marL="342900" indent="-342900">
              <a:buFont typeface="+mj-lt"/>
              <a:buAutoNum type="arabicPeriod"/>
            </a:pPr>
            <a:r>
              <a:rPr lang="en-US" sz="1200" dirty="0"/>
              <a:t>Remove Partition in Basement, and move Pocket Doors in Sophie’s Room (Bathroom and Closet) $10,000.00</a:t>
            </a:r>
          </a:p>
          <a:p>
            <a:pPr marL="342900" indent="-342900">
              <a:buFont typeface="+mj-lt"/>
              <a:buAutoNum type="arabicPeriod"/>
            </a:pPr>
            <a:r>
              <a:rPr lang="en-US" sz="1200" dirty="0"/>
              <a:t>Extra Window Transoms $4,600.00</a:t>
            </a:r>
          </a:p>
          <a:p>
            <a:pPr marL="342900" indent="-342900">
              <a:buFont typeface="+mj-lt"/>
              <a:buAutoNum type="arabicPeriod"/>
            </a:pPr>
            <a:r>
              <a:rPr lang="en-US" sz="1200" dirty="0"/>
              <a:t>Belgium Block Driveway (600 </a:t>
            </a:r>
            <a:r>
              <a:rPr lang="en-US" sz="1200" dirty="0" err="1"/>
              <a:t>lf</a:t>
            </a:r>
            <a:r>
              <a:rPr lang="en-US" sz="1200" dirty="0"/>
              <a:t>.) $11,000.00</a:t>
            </a:r>
          </a:p>
          <a:p>
            <a:pPr marL="342900" indent="-342900">
              <a:buFont typeface="+mj-lt"/>
              <a:buAutoNum type="arabicPeriod"/>
            </a:pPr>
            <a:r>
              <a:rPr lang="en-US" sz="1200" dirty="0"/>
              <a:t>Extra Paving (3,000 sf.) $12,000.00</a:t>
            </a:r>
          </a:p>
          <a:p>
            <a:pPr marL="342900" indent="-342900">
              <a:buFont typeface="+mj-lt"/>
              <a:buAutoNum type="arabicPeriod"/>
            </a:pPr>
            <a:r>
              <a:rPr lang="en-US" sz="1200" dirty="0"/>
              <a:t>Extra Tiles $6,200.00 </a:t>
            </a:r>
          </a:p>
          <a:p>
            <a:pPr marL="342900" indent="-342900">
              <a:buFont typeface="+mj-lt"/>
              <a:buAutoNum type="arabicPeriod"/>
            </a:pPr>
            <a:r>
              <a:rPr lang="en-US" sz="1200" dirty="0"/>
              <a:t>Extra Toilet Fix $10,269.59</a:t>
            </a:r>
          </a:p>
          <a:p>
            <a:pPr marL="342900" indent="-342900">
              <a:buFont typeface="+mj-lt"/>
              <a:buAutoNum type="arabicPeriod"/>
            </a:pPr>
            <a:r>
              <a:rPr lang="en-US" sz="1200" dirty="0"/>
              <a:t>Kitchen Cabinets &amp; Vanity (Library) $80,000.00</a:t>
            </a:r>
          </a:p>
          <a:p>
            <a:pPr marL="342900" indent="-342900">
              <a:buFont typeface="+mj-lt"/>
              <a:buAutoNum type="arabicPeriod"/>
            </a:pPr>
            <a:r>
              <a:rPr lang="en-US" sz="1200" dirty="0"/>
              <a:t>(2) Piers on Wing Walls $5,400.00</a:t>
            </a:r>
          </a:p>
          <a:p>
            <a:pPr marL="342900" indent="-342900">
              <a:buFont typeface="+mj-lt"/>
              <a:buAutoNum type="arabicPeriod"/>
            </a:pPr>
            <a:r>
              <a:rPr lang="en-US" sz="1200" dirty="0"/>
              <a:t>Pizza Oven with Cook Tops $18,000.00</a:t>
            </a:r>
          </a:p>
          <a:p>
            <a:pPr marL="342900" indent="-342900">
              <a:buFont typeface="+mj-lt"/>
              <a:buAutoNum type="arabicPeriod"/>
            </a:pPr>
            <a:r>
              <a:rPr lang="en-US" sz="1200" dirty="0"/>
              <a:t>Insulation in Attic Only $3,600.00</a:t>
            </a:r>
          </a:p>
          <a:p>
            <a:pPr marL="342900" indent="-342900">
              <a:buFont typeface="+mj-lt"/>
              <a:buAutoNum type="arabicPeriod"/>
            </a:pPr>
            <a:r>
              <a:rPr lang="en-US" sz="1200" dirty="0"/>
              <a:t>Retaining Walls, Grills, &amp; Patios $82,000.00</a:t>
            </a:r>
          </a:p>
          <a:p>
            <a:pPr marL="342900" indent="-342900">
              <a:buFont typeface="+mj-lt"/>
              <a:buAutoNum type="arabicPeriod"/>
            </a:pPr>
            <a:r>
              <a:rPr lang="en-US" sz="1200" dirty="0"/>
              <a:t>Repaint Stair Rails $3,700.00</a:t>
            </a:r>
          </a:p>
          <a:p>
            <a:pPr marL="342900" indent="-342900">
              <a:buFont typeface="+mj-lt"/>
              <a:buAutoNum type="arabicPeriod"/>
            </a:pPr>
            <a:r>
              <a:rPr lang="en-US" sz="1200" dirty="0"/>
              <a:t>Upgrade Rail Post $2,400.00</a:t>
            </a:r>
          </a:p>
          <a:p>
            <a:pPr marL="342900" indent="-342900">
              <a:buFont typeface="+mj-lt"/>
              <a:buAutoNum type="arabicPeriod"/>
            </a:pPr>
            <a:r>
              <a:rPr lang="en-US" sz="1200" dirty="0"/>
              <a:t>Floor Stain $8,250.00</a:t>
            </a:r>
          </a:p>
          <a:p>
            <a:pPr marL="342900" indent="-342900">
              <a:buFont typeface="+mj-lt"/>
              <a:buAutoNum type="arabicPeriod"/>
            </a:pPr>
            <a:r>
              <a:rPr lang="en-US" sz="1200" dirty="0"/>
              <a:t>Appliances $29,926.29 </a:t>
            </a:r>
          </a:p>
          <a:p>
            <a:pPr marL="342900" indent="-342900">
              <a:buFont typeface="+mj-lt"/>
              <a:buAutoNum type="arabicPeriod"/>
            </a:pPr>
            <a:r>
              <a:rPr lang="en-US" sz="1200" dirty="0"/>
              <a:t>Extension of Lower Patio &amp; Wall $14,270.00</a:t>
            </a:r>
          </a:p>
          <a:p>
            <a:pPr marL="342900" indent="-342900">
              <a:buFont typeface="+mj-lt"/>
              <a:buAutoNum type="arabicPeriod"/>
            </a:pPr>
            <a:r>
              <a:rPr lang="en-US" sz="1200" dirty="0"/>
              <a:t>Installation of Medicine Cabinets $600.00</a:t>
            </a:r>
          </a:p>
          <a:p>
            <a:pPr marL="342900" indent="-342900">
              <a:buFont typeface="+mj-lt"/>
              <a:buAutoNum type="arabicPeriod"/>
            </a:pPr>
            <a:r>
              <a:rPr lang="en-US" sz="1200" dirty="0"/>
              <a:t>Remove Mirrors $425.00</a:t>
            </a:r>
          </a:p>
          <a:p>
            <a:pPr marL="342900" indent="-342900">
              <a:buFont typeface="+mj-lt"/>
              <a:buAutoNum type="arabicPeriod"/>
            </a:pPr>
            <a:r>
              <a:rPr lang="en-US" sz="1200" dirty="0"/>
              <a:t>Front Door (Extra) $2,200.00</a:t>
            </a:r>
          </a:p>
          <a:p>
            <a:pPr marL="342900" indent="-342900">
              <a:buFont typeface="+mj-lt"/>
              <a:buAutoNum type="arabicPeriod"/>
            </a:pPr>
            <a:r>
              <a:rPr lang="en-US" sz="1200" dirty="0"/>
              <a:t>Granite Counters (all) $32,000.00</a:t>
            </a:r>
          </a:p>
          <a:p>
            <a:pPr marL="342900" indent="-342900">
              <a:buFont typeface="+mj-lt"/>
              <a:buAutoNum type="arabicPeriod"/>
            </a:pPr>
            <a:r>
              <a:rPr lang="en-US" sz="1200" dirty="0"/>
              <a:t>Closet Shelving (all) $27,250.00</a:t>
            </a:r>
          </a:p>
          <a:p>
            <a:pPr marL="342900" indent="-342900">
              <a:buFont typeface="+mj-lt"/>
              <a:buAutoNum type="arabicPeriod"/>
            </a:pPr>
            <a:r>
              <a:rPr lang="en-US" sz="1200" dirty="0"/>
              <a:t>Electrician (extra work) $1,400.00</a:t>
            </a:r>
          </a:p>
          <a:p>
            <a:r>
              <a:rPr lang="en-US" sz="1200" dirty="0"/>
              <a:t>		</a:t>
            </a:r>
            <a:r>
              <a:rPr lang="en-US" sz="1200" b="1" dirty="0"/>
              <a:t>TOTAL: $393,890.88</a:t>
            </a:r>
          </a:p>
          <a:p>
            <a:r>
              <a:rPr lang="en-US" sz="1200" b="1" dirty="0"/>
              <a:t>Allowance Items: </a:t>
            </a:r>
            <a:r>
              <a:rPr lang="en-US" sz="1200" dirty="0"/>
              <a:t>$244,995.88</a:t>
            </a:r>
          </a:p>
          <a:p>
            <a:r>
              <a:rPr lang="en-US" sz="1200" b="1" dirty="0"/>
              <a:t>Masonry: </a:t>
            </a:r>
            <a:r>
              <a:rPr lang="en-US" sz="1200" dirty="0"/>
              <a:t>$130,670.00</a:t>
            </a:r>
          </a:p>
          <a:p>
            <a:r>
              <a:rPr lang="en-US" sz="1200" b="1" dirty="0"/>
              <a:t>Changes: </a:t>
            </a:r>
            <a:r>
              <a:rPr lang="en-US" sz="1200" dirty="0"/>
              <a:t>$18,225.00</a:t>
            </a:r>
          </a:p>
        </p:txBody>
      </p:sp>
      <p:sp>
        <p:nvSpPr>
          <p:cNvPr id="2" name="TextBox 1">
            <a:extLst>
              <a:ext uri="{FF2B5EF4-FFF2-40B4-BE49-F238E27FC236}">
                <a16:creationId xmlns:a16="http://schemas.microsoft.com/office/drawing/2014/main" id="{004C0061-3828-44B3-A742-8CDE39581FC5}"/>
              </a:ext>
            </a:extLst>
          </p:cNvPr>
          <p:cNvSpPr txBox="1"/>
          <p:nvPr/>
        </p:nvSpPr>
        <p:spPr>
          <a:xfrm>
            <a:off x="4821504" y="5135418"/>
            <a:ext cx="3925454" cy="923330"/>
          </a:xfrm>
          <a:prstGeom prst="rect">
            <a:avLst/>
          </a:prstGeom>
          <a:noFill/>
        </p:spPr>
        <p:txBody>
          <a:bodyPr wrap="square" rtlCol="0">
            <a:spAutoFit/>
          </a:bodyPr>
          <a:lstStyle/>
          <a:p>
            <a:r>
              <a:rPr lang="en-US" b="1" dirty="0"/>
              <a:t>*It must be clear in MLS, in the Sales Contract and with the Listing Agent and the Builder.</a:t>
            </a:r>
          </a:p>
        </p:txBody>
      </p:sp>
      <p:sp>
        <p:nvSpPr>
          <p:cNvPr id="4" name="Slide Number Placeholder 3">
            <a:extLst>
              <a:ext uri="{FF2B5EF4-FFF2-40B4-BE49-F238E27FC236}">
                <a16:creationId xmlns:a16="http://schemas.microsoft.com/office/drawing/2014/main" id="{760EAB28-938D-4ACD-8134-BA18277BAAE7}"/>
              </a:ext>
            </a:extLst>
          </p:cNvPr>
          <p:cNvSpPr>
            <a:spLocks noGrp="1"/>
          </p:cNvSpPr>
          <p:nvPr>
            <p:ph type="sldNum" sz="quarter" idx="12"/>
          </p:nvPr>
        </p:nvSpPr>
        <p:spPr/>
        <p:txBody>
          <a:bodyPr/>
          <a:lstStyle/>
          <a:p>
            <a:fld id="{8E76D059-C0BB-4F98-8040-76D959D3FDC2}" type="slidenum">
              <a:rPr lang="en-US" smtClean="0"/>
              <a:t>63</a:t>
            </a:fld>
            <a:endParaRPr lang="en-US"/>
          </a:p>
        </p:txBody>
      </p:sp>
    </p:spTree>
    <p:extLst>
      <p:ext uri="{BB962C8B-B14F-4D97-AF65-F5344CB8AC3E}">
        <p14:creationId xmlns:p14="http://schemas.microsoft.com/office/powerpoint/2010/main" val="676998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7" name="TextBox 6">
            <a:extLst>
              <a:ext uri="{FF2B5EF4-FFF2-40B4-BE49-F238E27FC236}">
                <a16:creationId xmlns:a16="http://schemas.microsoft.com/office/drawing/2014/main" id="{492A46A6-EC3E-46A7-B000-DF6645E93494}"/>
              </a:ext>
            </a:extLst>
          </p:cNvPr>
          <p:cNvSpPr txBox="1"/>
          <p:nvPr/>
        </p:nvSpPr>
        <p:spPr>
          <a:xfrm>
            <a:off x="547436" y="106706"/>
            <a:ext cx="804912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Final Walk Thru</a:t>
            </a:r>
          </a:p>
        </p:txBody>
      </p:sp>
      <p:sp>
        <p:nvSpPr>
          <p:cNvPr id="2" name="Rectangle 1">
            <a:extLst>
              <a:ext uri="{FF2B5EF4-FFF2-40B4-BE49-F238E27FC236}">
                <a16:creationId xmlns:a16="http://schemas.microsoft.com/office/drawing/2014/main" id="{01A4CBB8-7514-4DE6-81D0-69B90285A332}"/>
              </a:ext>
            </a:extLst>
          </p:cNvPr>
          <p:cNvSpPr/>
          <p:nvPr/>
        </p:nvSpPr>
        <p:spPr>
          <a:xfrm>
            <a:off x="547435" y="1363333"/>
            <a:ext cx="8049127"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Find a way to mark any items that need to be addressed. Take photos and follow-up in writing with the builder, the buyer, the attorneys, and the realtors.</a:t>
            </a:r>
          </a:p>
        </p:txBody>
      </p:sp>
      <p:sp>
        <p:nvSpPr>
          <p:cNvPr id="3" name="Slide Number Placeholder 2">
            <a:extLst>
              <a:ext uri="{FF2B5EF4-FFF2-40B4-BE49-F238E27FC236}">
                <a16:creationId xmlns:a16="http://schemas.microsoft.com/office/drawing/2014/main" id="{5AFFE351-FDCC-4773-97F7-4C004A94CF41}"/>
              </a:ext>
            </a:extLst>
          </p:cNvPr>
          <p:cNvSpPr>
            <a:spLocks noGrp="1"/>
          </p:cNvSpPr>
          <p:nvPr>
            <p:ph type="sldNum" sz="quarter" idx="12"/>
          </p:nvPr>
        </p:nvSpPr>
        <p:spPr/>
        <p:txBody>
          <a:bodyPr/>
          <a:lstStyle/>
          <a:p>
            <a:fld id="{8E76D059-C0BB-4F98-8040-76D959D3FDC2}" type="slidenum">
              <a:rPr lang="en-US" smtClean="0"/>
              <a:t>64</a:t>
            </a:fld>
            <a:endParaRPr lang="en-US"/>
          </a:p>
        </p:txBody>
      </p:sp>
    </p:spTree>
    <p:extLst>
      <p:ext uri="{BB962C8B-B14F-4D97-AF65-F5344CB8AC3E}">
        <p14:creationId xmlns:p14="http://schemas.microsoft.com/office/powerpoint/2010/main" val="1324440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pic>
        <p:nvPicPr>
          <p:cNvPr id="3" name="Picture 2">
            <a:extLst>
              <a:ext uri="{FF2B5EF4-FFF2-40B4-BE49-F238E27FC236}">
                <a16:creationId xmlns:a16="http://schemas.microsoft.com/office/drawing/2014/main" id="{51057116-F32C-45A3-AADC-FC03844A4BFA}"/>
              </a:ext>
            </a:extLst>
          </p:cNvPr>
          <p:cNvPicPr>
            <a:picLocks noChangeAspect="1"/>
          </p:cNvPicPr>
          <p:nvPr/>
        </p:nvPicPr>
        <p:blipFill>
          <a:blip r:embed="rId5"/>
          <a:stretch>
            <a:fillRect/>
          </a:stretch>
        </p:blipFill>
        <p:spPr>
          <a:xfrm>
            <a:off x="141661" y="0"/>
            <a:ext cx="5541744" cy="963251"/>
          </a:xfrm>
          <a:prstGeom prst="rect">
            <a:avLst/>
          </a:prstGeom>
        </p:spPr>
      </p:pic>
      <p:pic>
        <p:nvPicPr>
          <p:cNvPr id="8" name="Picture 7">
            <a:extLst>
              <a:ext uri="{FF2B5EF4-FFF2-40B4-BE49-F238E27FC236}">
                <a16:creationId xmlns:a16="http://schemas.microsoft.com/office/drawing/2014/main" id="{93A841CB-607C-4A9C-BDF0-E40779893240}"/>
              </a:ext>
            </a:extLst>
          </p:cNvPr>
          <p:cNvPicPr>
            <a:picLocks noChangeAspect="1"/>
          </p:cNvPicPr>
          <p:nvPr/>
        </p:nvPicPr>
        <p:blipFill>
          <a:blip r:embed="rId6"/>
          <a:stretch>
            <a:fillRect/>
          </a:stretch>
        </p:blipFill>
        <p:spPr>
          <a:xfrm>
            <a:off x="141661" y="1360998"/>
            <a:ext cx="8614943" cy="1650057"/>
          </a:xfrm>
          <a:prstGeom prst="rect">
            <a:avLst/>
          </a:prstGeom>
        </p:spPr>
      </p:pic>
      <p:sp>
        <p:nvSpPr>
          <p:cNvPr id="4" name="Slide Number Placeholder 3">
            <a:extLst>
              <a:ext uri="{FF2B5EF4-FFF2-40B4-BE49-F238E27FC236}">
                <a16:creationId xmlns:a16="http://schemas.microsoft.com/office/drawing/2014/main" id="{8AA034EF-4EBB-4164-9AE4-44FB3D204772}"/>
              </a:ext>
            </a:extLst>
          </p:cNvPr>
          <p:cNvSpPr>
            <a:spLocks noGrp="1"/>
          </p:cNvSpPr>
          <p:nvPr>
            <p:ph type="sldNum" sz="quarter" idx="12"/>
          </p:nvPr>
        </p:nvSpPr>
        <p:spPr/>
        <p:txBody>
          <a:bodyPr/>
          <a:lstStyle/>
          <a:p>
            <a:fld id="{8E76D059-C0BB-4F98-8040-76D959D3FDC2}" type="slidenum">
              <a:rPr lang="en-US" smtClean="0"/>
              <a:t>65</a:t>
            </a:fld>
            <a:endParaRPr lang="en-US"/>
          </a:p>
        </p:txBody>
      </p:sp>
    </p:spTree>
    <p:extLst>
      <p:ext uri="{BB962C8B-B14F-4D97-AF65-F5344CB8AC3E}">
        <p14:creationId xmlns:p14="http://schemas.microsoft.com/office/powerpoint/2010/main" val="3476999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4" name="Rectangle 3">
            <a:extLst>
              <a:ext uri="{FF2B5EF4-FFF2-40B4-BE49-F238E27FC236}">
                <a16:creationId xmlns:a16="http://schemas.microsoft.com/office/drawing/2014/main" id="{98410F45-E5D3-4F45-9507-6EB3082F458D}"/>
              </a:ext>
            </a:extLst>
          </p:cNvPr>
          <p:cNvSpPr/>
          <p:nvPr/>
        </p:nvSpPr>
        <p:spPr>
          <a:xfrm>
            <a:off x="274849" y="116390"/>
            <a:ext cx="241925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rPr>
              <a:t>Closing</a:t>
            </a:r>
            <a:r>
              <a:rPr kumimoji="0" lang="en-US" sz="3600" b="1" i="0" u="none" strike="noStrike" kern="0" cap="none" spc="0" normalizeH="0" baseline="0" noProof="0" dirty="0">
                <a:ln>
                  <a:noFill/>
                </a:ln>
                <a:solidFill>
                  <a:prstClr val="black"/>
                </a:solidFill>
                <a:effectLst/>
                <a:uLnTx/>
                <a:uFillTx/>
              </a:rPr>
              <a:t> Date</a:t>
            </a:r>
          </a:p>
        </p:txBody>
      </p:sp>
      <p:sp>
        <p:nvSpPr>
          <p:cNvPr id="9" name="Content Placeholder 2">
            <a:extLst>
              <a:ext uri="{FF2B5EF4-FFF2-40B4-BE49-F238E27FC236}">
                <a16:creationId xmlns:a16="http://schemas.microsoft.com/office/drawing/2014/main" id="{A70810CA-16DE-4F55-A103-2B4481D04497}"/>
              </a:ext>
            </a:extLst>
          </p:cNvPr>
          <p:cNvSpPr txBox="1">
            <a:spLocks/>
          </p:cNvSpPr>
          <p:nvPr/>
        </p:nvSpPr>
        <p:spPr>
          <a:xfrm>
            <a:off x="274849" y="1570395"/>
            <a:ext cx="8811490" cy="1261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atin typeface="Arial" panose="020B0604020202020204" pitchFamily="34" charset="0"/>
                <a:cs typeface="Arial" panose="020B0604020202020204" pitchFamily="34" charset="0"/>
              </a:rPr>
              <a:t>Closing dates sometimes are a challenge: Weather, Municipal Inspections, Contractors, Materials, Lender Timing, Certificate of Occupancy.</a:t>
            </a:r>
          </a:p>
          <a:p>
            <a:pPr algn="l"/>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E0F1C60D-4698-446E-BBF9-5D3E1D8AE08F}"/>
              </a:ext>
            </a:extLst>
          </p:cNvPr>
          <p:cNvSpPr>
            <a:spLocks noGrp="1"/>
          </p:cNvSpPr>
          <p:nvPr>
            <p:ph type="sldNum" sz="quarter" idx="12"/>
          </p:nvPr>
        </p:nvSpPr>
        <p:spPr/>
        <p:txBody>
          <a:bodyPr/>
          <a:lstStyle/>
          <a:p>
            <a:fld id="{8E76D059-C0BB-4F98-8040-76D959D3FDC2}" type="slidenum">
              <a:rPr lang="en-US" smtClean="0"/>
              <a:t>66</a:t>
            </a:fld>
            <a:endParaRPr lang="en-US"/>
          </a:p>
        </p:txBody>
      </p:sp>
    </p:spTree>
    <p:extLst>
      <p:ext uri="{BB962C8B-B14F-4D97-AF65-F5344CB8AC3E}">
        <p14:creationId xmlns:p14="http://schemas.microsoft.com/office/powerpoint/2010/main" val="329153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3FEAA21E-7827-4547-8249-861C2CE26D00}"/>
              </a:ext>
            </a:extLst>
          </p:cNvPr>
          <p:cNvSpPr/>
          <p:nvPr/>
        </p:nvSpPr>
        <p:spPr>
          <a:xfrm>
            <a:off x="397042" y="177946"/>
            <a:ext cx="4559646" cy="584775"/>
          </a:xfrm>
          <a:prstGeom prst="rect">
            <a:avLst/>
          </a:prstGeom>
        </p:spPr>
        <p:txBody>
          <a:bodyPr wrap="none">
            <a:spAutoFit/>
          </a:bodyPr>
          <a:lstStyle/>
          <a:p>
            <a:r>
              <a:rPr lang="en-US" sz="3200" b="1" dirty="0"/>
              <a:t>Builder Financial Strength</a:t>
            </a:r>
          </a:p>
        </p:txBody>
      </p:sp>
      <p:sp>
        <p:nvSpPr>
          <p:cNvPr id="7" name="Content Placeholder 2">
            <a:extLst>
              <a:ext uri="{FF2B5EF4-FFF2-40B4-BE49-F238E27FC236}">
                <a16:creationId xmlns:a16="http://schemas.microsoft.com/office/drawing/2014/main" id="{124FAC50-36E7-4E8C-8C68-495700141E39}"/>
              </a:ext>
            </a:extLst>
          </p:cNvPr>
          <p:cNvSpPr txBox="1">
            <a:spLocks/>
          </p:cNvSpPr>
          <p:nvPr/>
        </p:nvSpPr>
        <p:spPr>
          <a:xfrm>
            <a:off x="550186" y="1326950"/>
            <a:ext cx="8811490" cy="9921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atin typeface="Arial" panose="020B0604020202020204" pitchFamily="34" charset="0"/>
                <a:cs typeface="Arial" panose="020B0604020202020204" pitchFamily="34" charset="0"/>
              </a:rPr>
              <a:t>During the market crash many builders/developers were in financial trouble.</a:t>
            </a:r>
          </a:p>
          <a:p>
            <a:pPr algn="l"/>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2C6FD8A-098A-4D68-B1ED-8107A91CFFCA}"/>
              </a:ext>
            </a:extLst>
          </p:cNvPr>
          <p:cNvSpPr>
            <a:spLocks noGrp="1"/>
          </p:cNvSpPr>
          <p:nvPr>
            <p:ph type="sldNum" sz="quarter" idx="12"/>
          </p:nvPr>
        </p:nvSpPr>
        <p:spPr/>
        <p:txBody>
          <a:bodyPr/>
          <a:lstStyle/>
          <a:p>
            <a:fld id="{8E76D059-C0BB-4F98-8040-76D959D3FDC2}" type="slidenum">
              <a:rPr lang="en-US" smtClean="0"/>
              <a:t>67</a:t>
            </a:fld>
            <a:endParaRPr lang="en-US"/>
          </a:p>
        </p:txBody>
      </p:sp>
    </p:spTree>
    <p:extLst>
      <p:ext uri="{BB962C8B-B14F-4D97-AF65-F5344CB8AC3E}">
        <p14:creationId xmlns:p14="http://schemas.microsoft.com/office/powerpoint/2010/main" val="235674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3" name="Rectangle 2">
            <a:extLst>
              <a:ext uri="{FF2B5EF4-FFF2-40B4-BE49-F238E27FC236}">
                <a16:creationId xmlns:a16="http://schemas.microsoft.com/office/drawing/2014/main" id="{B1B9C498-3629-4C37-A27C-80F148D24A7F}"/>
              </a:ext>
            </a:extLst>
          </p:cNvPr>
          <p:cNvSpPr/>
          <p:nvPr/>
        </p:nvSpPr>
        <p:spPr>
          <a:xfrm>
            <a:off x="397042" y="155086"/>
            <a:ext cx="4213974" cy="584775"/>
          </a:xfrm>
          <a:prstGeom prst="rect">
            <a:avLst/>
          </a:prstGeom>
        </p:spPr>
        <p:txBody>
          <a:bodyPr wrap="none">
            <a:spAutoFit/>
          </a:bodyPr>
          <a:lstStyle/>
          <a:p>
            <a:r>
              <a:rPr lang="en-US" sz="3200" b="1" dirty="0"/>
              <a:t>Researching the Builder</a:t>
            </a:r>
          </a:p>
        </p:txBody>
      </p:sp>
      <p:sp>
        <p:nvSpPr>
          <p:cNvPr id="8" name="Content Placeholder 2">
            <a:extLst>
              <a:ext uri="{FF2B5EF4-FFF2-40B4-BE49-F238E27FC236}">
                <a16:creationId xmlns:a16="http://schemas.microsoft.com/office/drawing/2014/main" id="{83FF55CA-7B5B-4F9A-B821-0180D8685569}"/>
              </a:ext>
            </a:extLst>
          </p:cNvPr>
          <p:cNvSpPr txBox="1">
            <a:spLocks/>
          </p:cNvSpPr>
          <p:nvPr/>
        </p:nvSpPr>
        <p:spPr>
          <a:xfrm>
            <a:off x="761201" y="1360998"/>
            <a:ext cx="8811490" cy="15841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lphaUcPeriod"/>
            </a:pPr>
            <a:r>
              <a:rPr lang="en-US">
                <a:latin typeface="Arial" panose="020B0604020202020204" pitchFamily="34" charset="0"/>
                <a:cs typeface="Arial" panose="020B0604020202020204" pitchFamily="34" charset="0"/>
              </a:rPr>
              <a:t>Visit other developments</a:t>
            </a:r>
          </a:p>
          <a:p>
            <a:pPr marL="514350" indent="-514350" algn="l">
              <a:buFont typeface="+mj-lt"/>
              <a:buAutoNum type="alphaUcPeriod"/>
            </a:pPr>
            <a:r>
              <a:rPr lang="en-US">
                <a:latin typeface="Arial" panose="020B0604020202020204" pitchFamily="34" charset="0"/>
                <a:cs typeface="Arial" panose="020B0604020202020204" pitchFamily="34" charset="0"/>
              </a:rPr>
              <a:t>Talk to homeowners</a:t>
            </a:r>
          </a:p>
          <a:p>
            <a:pPr marL="514350" indent="-514350" algn="l">
              <a:buFont typeface="+mj-lt"/>
              <a:buAutoNum type="alphaUcPeriod"/>
            </a:pPr>
            <a:r>
              <a:rPr lang="en-US">
                <a:latin typeface="Arial" panose="020B0604020202020204" pitchFamily="34" charset="0"/>
                <a:cs typeface="Arial" panose="020B0604020202020204" pitchFamily="34" charset="0"/>
              </a:rPr>
              <a:t>Search online for reviews, testimonials, and news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1C288C-6CF1-4EC7-9727-618EF3465002}"/>
              </a:ext>
            </a:extLst>
          </p:cNvPr>
          <p:cNvSpPr>
            <a:spLocks noGrp="1"/>
          </p:cNvSpPr>
          <p:nvPr>
            <p:ph type="sldNum" sz="quarter" idx="12"/>
          </p:nvPr>
        </p:nvSpPr>
        <p:spPr/>
        <p:txBody>
          <a:bodyPr/>
          <a:lstStyle/>
          <a:p>
            <a:fld id="{8E76D059-C0BB-4F98-8040-76D959D3FDC2}" type="slidenum">
              <a:rPr lang="en-US" smtClean="0"/>
              <a:t>68</a:t>
            </a:fld>
            <a:endParaRPr lang="en-US"/>
          </a:p>
        </p:txBody>
      </p:sp>
    </p:spTree>
    <p:extLst>
      <p:ext uri="{BB962C8B-B14F-4D97-AF65-F5344CB8AC3E}">
        <p14:creationId xmlns:p14="http://schemas.microsoft.com/office/powerpoint/2010/main" val="209445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A1A857AD-8E52-44AE-B78D-AD0F09CAFF39}"/>
              </a:ext>
            </a:extLst>
          </p:cNvPr>
          <p:cNvSpPr/>
          <p:nvPr/>
        </p:nvSpPr>
        <p:spPr>
          <a:xfrm>
            <a:off x="397042" y="71838"/>
            <a:ext cx="418723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Waiver of Mechanics</a:t>
            </a:r>
          </a:p>
        </p:txBody>
      </p:sp>
      <p:pic>
        <p:nvPicPr>
          <p:cNvPr id="7" name="Picture 6">
            <a:extLst>
              <a:ext uri="{FF2B5EF4-FFF2-40B4-BE49-F238E27FC236}">
                <a16:creationId xmlns:a16="http://schemas.microsoft.com/office/drawing/2014/main" id="{431BA70F-DE0F-42F4-BF08-DA925C27628E}"/>
              </a:ext>
            </a:extLst>
          </p:cNvPr>
          <p:cNvPicPr>
            <a:picLocks noChangeAspect="1"/>
          </p:cNvPicPr>
          <p:nvPr/>
        </p:nvPicPr>
        <p:blipFill>
          <a:blip r:embed="rId5"/>
          <a:stretch>
            <a:fillRect/>
          </a:stretch>
        </p:blipFill>
        <p:spPr>
          <a:xfrm>
            <a:off x="2312614" y="912419"/>
            <a:ext cx="4543330" cy="5873743"/>
          </a:xfrm>
          <a:prstGeom prst="rect">
            <a:avLst/>
          </a:prstGeom>
        </p:spPr>
      </p:pic>
      <p:sp>
        <p:nvSpPr>
          <p:cNvPr id="4" name="Slide Number Placeholder 3">
            <a:extLst>
              <a:ext uri="{FF2B5EF4-FFF2-40B4-BE49-F238E27FC236}">
                <a16:creationId xmlns:a16="http://schemas.microsoft.com/office/drawing/2014/main" id="{7785DCD8-493F-4544-8861-3EDD557F59FF}"/>
              </a:ext>
            </a:extLst>
          </p:cNvPr>
          <p:cNvSpPr>
            <a:spLocks noGrp="1"/>
          </p:cNvSpPr>
          <p:nvPr>
            <p:ph type="sldNum" sz="quarter" idx="12"/>
          </p:nvPr>
        </p:nvSpPr>
        <p:spPr/>
        <p:txBody>
          <a:bodyPr/>
          <a:lstStyle/>
          <a:p>
            <a:fld id="{8E76D059-C0BB-4F98-8040-76D959D3FDC2}" type="slidenum">
              <a:rPr lang="en-US" smtClean="0"/>
              <a:t>69</a:t>
            </a:fld>
            <a:endParaRPr lang="en-US"/>
          </a:p>
        </p:txBody>
      </p:sp>
    </p:spTree>
    <p:extLst>
      <p:ext uri="{BB962C8B-B14F-4D97-AF65-F5344CB8AC3E}">
        <p14:creationId xmlns:p14="http://schemas.microsoft.com/office/powerpoint/2010/main" val="2063381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3" name="Rectangle 2">
            <a:extLst>
              <a:ext uri="{FF2B5EF4-FFF2-40B4-BE49-F238E27FC236}">
                <a16:creationId xmlns:a16="http://schemas.microsoft.com/office/drawing/2014/main" id="{00320D31-4B72-430D-8821-56C045B8675F}"/>
              </a:ext>
            </a:extLst>
          </p:cNvPr>
          <p:cNvSpPr/>
          <p:nvPr/>
        </p:nvSpPr>
        <p:spPr>
          <a:xfrm>
            <a:off x="397042" y="71838"/>
            <a:ext cx="6080511"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House Plans – Front Elevation</a:t>
            </a:r>
          </a:p>
        </p:txBody>
      </p:sp>
      <p:sp>
        <p:nvSpPr>
          <p:cNvPr id="2" name="Slide Number Placeholder 1">
            <a:extLst>
              <a:ext uri="{FF2B5EF4-FFF2-40B4-BE49-F238E27FC236}">
                <a16:creationId xmlns:a16="http://schemas.microsoft.com/office/drawing/2014/main" id="{553E6582-489D-44DF-A114-6FCB54236187}"/>
              </a:ext>
            </a:extLst>
          </p:cNvPr>
          <p:cNvSpPr>
            <a:spLocks noGrp="1"/>
          </p:cNvSpPr>
          <p:nvPr>
            <p:ph type="sldNum" sz="quarter" idx="12"/>
          </p:nvPr>
        </p:nvSpPr>
        <p:spPr/>
        <p:txBody>
          <a:bodyPr/>
          <a:lstStyle/>
          <a:p>
            <a:fld id="{8E76D059-C0BB-4F98-8040-76D959D3FDC2}" type="slidenum">
              <a:rPr lang="en-US" smtClean="0"/>
              <a:t>7</a:t>
            </a:fld>
            <a:endParaRPr lang="en-US"/>
          </a:p>
        </p:txBody>
      </p:sp>
      <p:pic>
        <p:nvPicPr>
          <p:cNvPr id="4" name="Picture 3">
            <a:extLst>
              <a:ext uri="{FF2B5EF4-FFF2-40B4-BE49-F238E27FC236}">
                <a16:creationId xmlns:a16="http://schemas.microsoft.com/office/drawing/2014/main" id="{8B73774A-B64D-4BE5-9EA1-E617EAC61BF8}"/>
              </a:ext>
            </a:extLst>
          </p:cNvPr>
          <p:cNvPicPr>
            <a:picLocks noChangeAspect="1"/>
          </p:cNvPicPr>
          <p:nvPr/>
        </p:nvPicPr>
        <p:blipFill>
          <a:blip r:embed="rId4"/>
          <a:stretch>
            <a:fillRect/>
          </a:stretch>
        </p:blipFill>
        <p:spPr>
          <a:xfrm>
            <a:off x="0" y="1462678"/>
            <a:ext cx="9144000" cy="3932644"/>
          </a:xfrm>
          <a:prstGeom prst="rect">
            <a:avLst/>
          </a:prstGeom>
        </p:spPr>
      </p:pic>
    </p:spTree>
    <p:extLst>
      <p:ext uri="{BB962C8B-B14F-4D97-AF65-F5344CB8AC3E}">
        <p14:creationId xmlns:p14="http://schemas.microsoft.com/office/powerpoint/2010/main" val="2755156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A1A857AD-8E52-44AE-B78D-AD0F09CAFF39}"/>
              </a:ext>
            </a:extLst>
          </p:cNvPr>
          <p:cNvSpPr/>
          <p:nvPr/>
        </p:nvSpPr>
        <p:spPr>
          <a:xfrm>
            <a:off x="397042" y="71838"/>
            <a:ext cx="418723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Waiver of Mechanics</a:t>
            </a:r>
          </a:p>
        </p:txBody>
      </p:sp>
      <p:pic>
        <p:nvPicPr>
          <p:cNvPr id="6" name="Picture 5">
            <a:extLst>
              <a:ext uri="{FF2B5EF4-FFF2-40B4-BE49-F238E27FC236}">
                <a16:creationId xmlns:a16="http://schemas.microsoft.com/office/drawing/2014/main" id="{FF51AAC8-9B65-4E00-871D-C2F3D695D7D9}"/>
              </a:ext>
            </a:extLst>
          </p:cNvPr>
          <p:cNvPicPr>
            <a:picLocks noChangeAspect="1"/>
          </p:cNvPicPr>
          <p:nvPr/>
        </p:nvPicPr>
        <p:blipFill>
          <a:blip r:embed="rId5"/>
          <a:stretch>
            <a:fillRect/>
          </a:stretch>
        </p:blipFill>
        <p:spPr>
          <a:xfrm>
            <a:off x="2396061" y="1039000"/>
            <a:ext cx="4376435" cy="5657977"/>
          </a:xfrm>
          <a:prstGeom prst="rect">
            <a:avLst/>
          </a:prstGeom>
        </p:spPr>
      </p:pic>
      <p:sp>
        <p:nvSpPr>
          <p:cNvPr id="3" name="Slide Number Placeholder 2">
            <a:extLst>
              <a:ext uri="{FF2B5EF4-FFF2-40B4-BE49-F238E27FC236}">
                <a16:creationId xmlns:a16="http://schemas.microsoft.com/office/drawing/2014/main" id="{D58FB1D9-E4C4-473B-AE74-05BEC347F4D3}"/>
              </a:ext>
            </a:extLst>
          </p:cNvPr>
          <p:cNvSpPr>
            <a:spLocks noGrp="1"/>
          </p:cNvSpPr>
          <p:nvPr>
            <p:ph type="sldNum" sz="quarter" idx="12"/>
          </p:nvPr>
        </p:nvSpPr>
        <p:spPr/>
        <p:txBody>
          <a:bodyPr/>
          <a:lstStyle/>
          <a:p>
            <a:fld id="{8E76D059-C0BB-4F98-8040-76D959D3FDC2}" type="slidenum">
              <a:rPr lang="en-US" smtClean="0"/>
              <a:t>70</a:t>
            </a:fld>
            <a:endParaRPr lang="en-US"/>
          </a:p>
        </p:txBody>
      </p:sp>
    </p:spTree>
    <p:extLst>
      <p:ext uri="{BB962C8B-B14F-4D97-AF65-F5344CB8AC3E}">
        <p14:creationId xmlns:p14="http://schemas.microsoft.com/office/powerpoint/2010/main" val="957183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A1A857AD-8E52-44AE-B78D-AD0F09CAFF39}"/>
              </a:ext>
            </a:extLst>
          </p:cNvPr>
          <p:cNvSpPr/>
          <p:nvPr/>
        </p:nvSpPr>
        <p:spPr>
          <a:xfrm>
            <a:off x="397042" y="71838"/>
            <a:ext cx="418723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Waiver of Mechanics</a:t>
            </a:r>
          </a:p>
        </p:txBody>
      </p:sp>
      <p:pic>
        <p:nvPicPr>
          <p:cNvPr id="7" name="Picture 6">
            <a:extLst>
              <a:ext uri="{FF2B5EF4-FFF2-40B4-BE49-F238E27FC236}">
                <a16:creationId xmlns:a16="http://schemas.microsoft.com/office/drawing/2014/main" id="{F85F62DD-6487-4CF9-BEA7-EFB30BA73C6C}"/>
              </a:ext>
            </a:extLst>
          </p:cNvPr>
          <p:cNvPicPr>
            <a:picLocks noChangeAspect="1"/>
          </p:cNvPicPr>
          <p:nvPr/>
        </p:nvPicPr>
        <p:blipFill>
          <a:blip r:embed="rId5"/>
          <a:stretch>
            <a:fillRect/>
          </a:stretch>
        </p:blipFill>
        <p:spPr>
          <a:xfrm>
            <a:off x="2255919" y="797576"/>
            <a:ext cx="4632161" cy="5988586"/>
          </a:xfrm>
          <a:prstGeom prst="rect">
            <a:avLst/>
          </a:prstGeom>
        </p:spPr>
      </p:pic>
      <p:sp>
        <p:nvSpPr>
          <p:cNvPr id="3" name="Slide Number Placeholder 2">
            <a:extLst>
              <a:ext uri="{FF2B5EF4-FFF2-40B4-BE49-F238E27FC236}">
                <a16:creationId xmlns:a16="http://schemas.microsoft.com/office/drawing/2014/main" id="{875373C9-8449-4111-BE6C-80B62CC54E4C}"/>
              </a:ext>
            </a:extLst>
          </p:cNvPr>
          <p:cNvSpPr>
            <a:spLocks noGrp="1"/>
          </p:cNvSpPr>
          <p:nvPr>
            <p:ph type="sldNum" sz="quarter" idx="12"/>
          </p:nvPr>
        </p:nvSpPr>
        <p:spPr/>
        <p:txBody>
          <a:bodyPr/>
          <a:lstStyle/>
          <a:p>
            <a:fld id="{8E76D059-C0BB-4F98-8040-76D959D3FDC2}" type="slidenum">
              <a:rPr lang="en-US" smtClean="0"/>
              <a:t>71</a:t>
            </a:fld>
            <a:endParaRPr lang="en-US"/>
          </a:p>
        </p:txBody>
      </p:sp>
    </p:spTree>
    <p:extLst>
      <p:ext uri="{BB962C8B-B14F-4D97-AF65-F5344CB8AC3E}">
        <p14:creationId xmlns:p14="http://schemas.microsoft.com/office/powerpoint/2010/main" val="2667436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2" name="Rectangle 1">
            <a:extLst>
              <a:ext uri="{FF2B5EF4-FFF2-40B4-BE49-F238E27FC236}">
                <a16:creationId xmlns:a16="http://schemas.microsoft.com/office/drawing/2014/main" id="{A1A857AD-8E52-44AE-B78D-AD0F09CAFF39}"/>
              </a:ext>
            </a:extLst>
          </p:cNvPr>
          <p:cNvSpPr/>
          <p:nvPr/>
        </p:nvSpPr>
        <p:spPr>
          <a:xfrm>
            <a:off x="397042" y="71838"/>
            <a:ext cx="5297732" cy="646331"/>
          </a:xfrm>
          <a:prstGeom prst="rect">
            <a:avLst/>
          </a:prstGeom>
        </p:spPr>
        <p:txBody>
          <a:bodyPr wrap="none">
            <a:spAutoFit/>
          </a:bodyPr>
          <a:lstStyle/>
          <a:p>
            <a:pPr lvl="0" defTabSz="914400"/>
            <a:r>
              <a:rPr lang="en-US" sz="3600" b="1">
                <a:solidFill>
                  <a:prstClr val="black"/>
                </a:solidFill>
              </a:rPr>
              <a:t>Buyers Bypassing an Agent</a:t>
            </a:r>
            <a:endParaRPr lang="en-US" sz="3600" b="1" dirty="0">
              <a:solidFill>
                <a:prstClr val="black"/>
              </a:solidFill>
            </a:endParaRPr>
          </a:p>
        </p:txBody>
      </p:sp>
      <p:sp>
        <p:nvSpPr>
          <p:cNvPr id="6" name="Content Placeholder 2">
            <a:extLst>
              <a:ext uri="{FF2B5EF4-FFF2-40B4-BE49-F238E27FC236}">
                <a16:creationId xmlns:a16="http://schemas.microsoft.com/office/drawing/2014/main" id="{7D62EBBA-07FA-4AFC-A905-9F71E1836259}"/>
              </a:ext>
            </a:extLst>
          </p:cNvPr>
          <p:cNvSpPr txBox="1">
            <a:spLocks/>
          </p:cNvSpPr>
          <p:nvPr/>
        </p:nvSpPr>
        <p:spPr>
          <a:xfrm>
            <a:off x="332510" y="1407885"/>
            <a:ext cx="8811490" cy="4855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Some buyers believe that if they go directly to the builder, they will reduce their home price.</a:t>
            </a:r>
          </a:p>
          <a:p>
            <a:r>
              <a:rPr lang="en-US" dirty="0">
                <a:latin typeface="Arial" panose="020B0604020202020204" pitchFamily="34" charset="0"/>
                <a:cs typeface="Arial" panose="020B0604020202020204" pitchFamily="34" charset="0"/>
              </a:rPr>
              <a:t>Builders do not want to lower prices as it will have an impact on future sales.</a:t>
            </a:r>
          </a:p>
          <a:p>
            <a:r>
              <a:rPr lang="en-US" dirty="0">
                <a:latin typeface="Arial" panose="020B0604020202020204" pitchFamily="34" charset="0"/>
                <a:cs typeface="Arial" panose="020B0604020202020204" pitchFamily="34" charset="0"/>
              </a:rPr>
              <a:t>Builders sign agreement expecting to pay commissions as it is more important that realtors know they will get paid vs saving on a few commissions.</a:t>
            </a:r>
          </a:p>
          <a:p>
            <a:r>
              <a:rPr lang="en-US" dirty="0">
                <a:latin typeface="Arial" panose="020B0604020202020204" pitchFamily="34" charset="0"/>
                <a:cs typeface="Arial" panose="020B0604020202020204" pitchFamily="34" charset="0"/>
              </a:rPr>
              <a:t>Many times the builder will just turn to his/her listing agent and hand over the customer and they will get paid the commission.</a:t>
            </a:r>
          </a:p>
        </p:txBody>
      </p:sp>
      <p:sp>
        <p:nvSpPr>
          <p:cNvPr id="3" name="Slide Number Placeholder 2">
            <a:extLst>
              <a:ext uri="{FF2B5EF4-FFF2-40B4-BE49-F238E27FC236}">
                <a16:creationId xmlns:a16="http://schemas.microsoft.com/office/drawing/2014/main" id="{BC8555D6-E801-4392-BE69-F62D31511D19}"/>
              </a:ext>
            </a:extLst>
          </p:cNvPr>
          <p:cNvSpPr>
            <a:spLocks noGrp="1"/>
          </p:cNvSpPr>
          <p:nvPr>
            <p:ph type="sldNum" sz="quarter" idx="12"/>
          </p:nvPr>
        </p:nvSpPr>
        <p:spPr/>
        <p:txBody>
          <a:bodyPr/>
          <a:lstStyle/>
          <a:p>
            <a:fld id="{8E76D059-C0BB-4F98-8040-76D959D3FDC2}" type="slidenum">
              <a:rPr lang="en-US" smtClean="0"/>
              <a:t>72</a:t>
            </a:fld>
            <a:endParaRPr lang="en-US"/>
          </a:p>
        </p:txBody>
      </p:sp>
    </p:spTree>
    <p:extLst>
      <p:ext uri="{BB962C8B-B14F-4D97-AF65-F5344CB8AC3E}">
        <p14:creationId xmlns:p14="http://schemas.microsoft.com/office/powerpoint/2010/main" val="130789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196" y="440723"/>
            <a:ext cx="507654" cy="643996"/>
          </a:xfrm>
          <a:prstGeom prst="rect">
            <a:avLst/>
          </a:prstGeom>
        </p:spPr>
      </p:pic>
      <p:sp>
        <p:nvSpPr>
          <p:cNvPr id="3" name="Rectangle 2">
            <a:extLst>
              <a:ext uri="{FF2B5EF4-FFF2-40B4-BE49-F238E27FC236}">
                <a16:creationId xmlns:a16="http://schemas.microsoft.com/office/drawing/2014/main" id="{529A660B-931C-4FB9-A515-7ECA8ACEC0F0}"/>
              </a:ext>
            </a:extLst>
          </p:cNvPr>
          <p:cNvSpPr/>
          <p:nvPr/>
        </p:nvSpPr>
        <p:spPr>
          <a:xfrm>
            <a:off x="152400" y="0"/>
            <a:ext cx="9144000"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rPr>
              <a:t>Selling a home that has not been started: Custom</a:t>
            </a:r>
          </a:p>
        </p:txBody>
      </p:sp>
      <p:sp>
        <p:nvSpPr>
          <p:cNvPr id="7" name="Rectangle 6">
            <a:extLst>
              <a:ext uri="{FF2B5EF4-FFF2-40B4-BE49-F238E27FC236}">
                <a16:creationId xmlns:a16="http://schemas.microsoft.com/office/drawing/2014/main" id="{31CC7F01-224E-4D64-B02C-9256B3EACB94}"/>
              </a:ext>
            </a:extLst>
          </p:cNvPr>
          <p:cNvSpPr/>
          <p:nvPr/>
        </p:nvSpPr>
        <p:spPr>
          <a:xfrm>
            <a:off x="497649" y="1028877"/>
            <a:ext cx="5190845" cy="467629"/>
          </a:xfrm>
          <a:prstGeom prst="rect">
            <a:avLst/>
          </a:prstGeom>
        </p:spPr>
        <p:txBody>
          <a:bodyPr wrap="none">
            <a:spAutoFit/>
          </a:bodyPr>
          <a:lstStyle/>
          <a:p>
            <a:pPr>
              <a:lnSpc>
                <a:spcPct val="107000"/>
              </a:lnSpc>
            </a:pPr>
            <a:r>
              <a:rPr lang="en-US" sz="2400"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Things that need to be addressed:</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20C0756-C13A-48F8-86F5-17930CB4101A}"/>
              </a:ext>
            </a:extLst>
          </p:cNvPr>
          <p:cNvSpPr/>
          <p:nvPr/>
        </p:nvSpPr>
        <p:spPr>
          <a:xfrm>
            <a:off x="497649" y="1602754"/>
            <a:ext cx="7926747" cy="4814523"/>
          </a:xfrm>
          <a:prstGeom prst="rect">
            <a:avLst/>
          </a:prstGeom>
        </p:spPr>
        <p:txBody>
          <a:bodyPr wrap="square">
            <a:spAutoFit/>
          </a:bodyPr>
          <a:lstStyle/>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Does the builder or buyer have a plan that works for the budget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B) If an architect or designer is required who will pay the design fees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C) How does the lot get secured - deposit, letter of intent, MLS form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D) Once a plan, specifications, and price are agreed to then the previously discussed new home contract can be drafted and executed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9C636F1-7E10-4C8E-B7AF-D5F20EB05BA1}"/>
              </a:ext>
            </a:extLst>
          </p:cNvPr>
          <p:cNvSpPr>
            <a:spLocks noGrp="1"/>
          </p:cNvSpPr>
          <p:nvPr>
            <p:ph type="sldNum" sz="quarter" idx="12"/>
          </p:nvPr>
        </p:nvSpPr>
        <p:spPr/>
        <p:txBody>
          <a:bodyPr/>
          <a:lstStyle/>
          <a:p>
            <a:fld id="{8E76D059-C0BB-4F98-8040-76D959D3FDC2}" type="slidenum">
              <a:rPr lang="en-US" smtClean="0"/>
              <a:t>73</a:t>
            </a:fld>
            <a:endParaRPr lang="en-US"/>
          </a:p>
        </p:txBody>
      </p:sp>
    </p:spTree>
    <p:extLst>
      <p:ext uri="{BB962C8B-B14F-4D97-AF65-F5344CB8AC3E}">
        <p14:creationId xmlns:p14="http://schemas.microsoft.com/office/powerpoint/2010/main" val="1311178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133058"/>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196" y="440723"/>
            <a:ext cx="507654" cy="643996"/>
          </a:xfrm>
          <a:prstGeom prst="rect">
            <a:avLst/>
          </a:prstGeom>
        </p:spPr>
      </p:pic>
      <p:sp>
        <p:nvSpPr>
          <p:cNvPr id="2" name="Rectangle 1">
            <a:extLst>
              <a:ext uri="{FF2B5EF4-FFF2-40B4-BE49-F238E27FC236}">
                <a16:creationId xmlns:a16="http://schemas.microsoft.com/office/drawing/2014/main" id="{64527312-5C6E-4B48-9B5A-4E57206B6B28}"/>
              </a:ext>
            </a:extLst>
          </p:cNvPr>
          <p:cNvSpPr/>
          <p:nvPr/>
        </p:nvSpPr>
        <p:spPr>
          <a:xfrm>
            <a:off x="211014" y="0"/>
            <a:ext cx="792674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Bringing a Builder a New Home Client Opportunity for a Custom Home</a:t>
            </a:r>
          </a:p>
        </p:txBody>
      </p:sp>
      <p:sp>
        <p:nvSpPr>
          <p:cNvPr id="9" name="Rectangle 8">
            <a:extLst>
              <a:ext uri="{FF2B5EF4-FFF2-40B4-BE49-F238E27FC236}">
                <a16:creationId xmlns:a16="http://schemas.microsoft.com/office/drawing/2014/main" id="{7D9E6B2E-C623-4D24-A8E0-D4B49867A4A7}"/>
              </a:ext>
            </a:extLst>
          </p:cNvPr>
          <p:cNvSpPr/>
          <p:nvPr/>
        </p:nvSpPr>
        <p:spPr>
          <a:xfrm>
            <a:off x="381397" y="2241521"/>
            <a:ext cx="8328494" cy="3296287"/>
          </a:xfrm>
          <a:prstGeom prst="rect">
            <a:avLst/>
          </a:prstGeom>
        </p:spPr>
        <p:txBody>
          <a:bodyPr wrap="square">
            <a:spAutoFit/>
          </a:bodyPr>
          <a:lstStyle/>
          <a:p>
            <a:pPr>
              <a:lnSpc>
                <a:spcPct val="107000"/>
              </a:lnSpc>
            </a:pPr>
            <a:r>
              <a:rPr lang="en-US" sz="28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All of the same apply from the previous slide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B) You need to make sure you have a conversation with the builder about the commission you are looking to be paid, and put in place a signed commission agreement, prior to your client meeting with the builder.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750AD12-D351-45A0-BCC7-97DD079A308A}"/>
              </a:ext>
            </a:extLst>
          </p:cNvPr>
          <p:cNvSpPr>
            <a:spLocks noGrp="1"/>
          </p:cNvSpPr>
          <p:nvPr>
            <p:ph type="sldNum" sz="quarter" idx="12"/>
          </p:nvPr>
        </p:nvSpPr>
        <p:spPr/>
        <p:txBody>
          <a:bodyPr/>
          <a:lstStyle/>
          <a:p>
            <a:fld id="{8E76D059-C0BB-4F98-8040-76D959D3FDC2}" type="slidenum">
              <a:rPr lang="en-US" smtClean="0"/>
              <a:t>74</a:t>
            </a:fld>
            <a:endParaRPr lang="en-US"/>
          </a:p>
        </p:txBody>
      </p:sp>
    </p:spTree>
    <p:extLst>
      <p:ext uri="{BB962C8B-B14F-4D97-AF65-F5344CB8AC3E}">
        <p14:creationId xmlns:p14="http://schemas.microsoft.com/office/powerpoint/2010/main" val="1402628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133058"/>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292" y="811060"/>
            <a:ext cx="507654" cy="643996"/>
          </a:xfrm>
          <a:prstGeom prst="rect">
            <a:avLst/>
          </a:prstGeom>
        </p:spPr>
      </p:pic>
      <p:sp>
        <p:nvSpPr>
          <p:cNvPr id="3" name="Rectangle 2">
            <a:extLst>
              <a:ext uri="{FF2B5EF4-FFF2-40B4-BE49-F238E27FC236}">
                <a16:creationId xmlns:a16="http://schemas.microsoft.com/office/drawing/2014/main" id="{620329AB-0D2F-4FDA-9F09-4ED7F97DECCC}"/>
              </a:ext>
            </a:extLst>
          </p:cNvPr>
          <p:cNvSpPr/>
          <p:nvPr/>
        </p:nvSpPr>
        <p:spPr>
          <a:xfrm>
            <a:off x="350150" y="139392"/>
            <a:ext cx="8231142" cy="954107"/>
          </a:xfrm>
          <a:prstGeom prst="rect">
            <a:avLst/>
          </a:prstGeom>
        </p:spPr>
        <p:txBody>
          <a:bodyPr wrap="square">
            <a:spAutoFit/>
          </a:bodyPr>
          <a:lstStyle/>
          <a:p>
            <a:r>
              <a:rPr lang="en-US" sz="2800" b="1" dirty="0"/>
              <a:t>New construction purchase financing for a spec home that can be delivered in 60 days:</a:t>
            </a:r>
          </a:p>
        </p:txBody>
      </p:sp>
      <p:sp>
        <p:nvSpPr>
          <p:cNvPr id="7" name="Rectangle 6">
            <a:extLst>
              <a:ext uri="{FF2B5EF4-FFF2-40B4-BE49-F238E27FC236}">
                <a16:creationId xmlns:a16="http://schemas.microsoft.com/office/drawing/2014/main" id="{B04FB0C9-653C-4FE4-AAF6-5C57AC1B7E10}"/>
              </a:ext>
            </a:extLst>
          </p:cNvPr>
          <p:cNvSpPr/>
          <p:nvPr/>
        </p:nvSpPr>
        <p:spPr>
          <a:xfrm>
            <a:off x="175075" y="1518118"/>
            <a:ext cx="8581292" cy="4357668"/>
          </a:xfrm>
          <a:prstGeom prst="rect">
            <a:avLst/>
          </a:prstGeom>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Everything is typically the same as if you were purchasing an existing house except the appraiser will need a copy of the house plans, the specifications, and the contract of sale.</a:t>
            </a:r>
          </a:p>
          <a:p>
            <a:pPr marR="0" lvl="0">
              <a:lnSpc>
                <a:spcPct val="107000"/>
              </a:lnSpc>
              <a:spcBef>
                <a:spcPts val="0"/>
              </a:spcBef>
              <a:spcAft>
                <a:spcPts val="800"/>
              </a:spcAft>
              <a:buSzPts val="1000"/>
              <a:tabLst>
                <a:tab pos="45720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If the house is not completely finished the appraiser will need to come back out prior to closing to verify exactly what the contract says is being included.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E632CB8-9107-4974-ACE9-49C129C57B25}"/>
              </a:ext>
            </a:extLst>
          </p:cNvPr>
          <p:cNvSpPr>
            <a:spLocks noGrp="1"/>
          </p:cNvSpPr>
          <p:nvPr>
            <p:ph type="sldNum" sz="quarter" idx="12"/>
          </p:nvPr>
        </p:nvSpPr>
        <p:spPr/>
        <p:txBody>
          <a:bodyPr/>
          <a:lstStyle/>
          <a:p>
            <a:fld id="{8E76D059-C0BB-4F98-8040-76D959D3FDC2}" type="slidenum">
              <a:rPr lang="en-US" smtClean="0"/>
              <a:t>75</a:t>
            </a:fld>
            <a:endParaRPr lang="en-US"/>
          </a:p>
        </p:txBody>
      </p:sp>
    </p:spTree>
    <p:extLst>
      <p:ext uri="{BB962C8B-B14F-4D97-AF65-F5344CB8AC3E}">
        <p14:creationId xmlns:p14="http://schemas.microsoft.com/office/powerpoint/2010/main" val="3842524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8473" y="963894"/>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374" y="641896"/>
            <a:ext cx="507654" cy="643996"/>
          </a:xfrm>
          <a:prstGeom prst="rect">
            <a:avLst/>
          </a:prstGeom>
        </p:spPr>
      </p:pic>
      <p:sp>
        <p:nvSpPr>
          <p:cNvPr id="2" name="Rectangle 1">
            <a:extLst>
              <a:ext uri="{FF2B5EF4-FFF2-40B4-BE49-F238E27FC236}">
                <a16:creationId xmlns:a16="http://schemas.microsoft.com/office/drawing/2014/main" id="{A1A857AD-8E52-44AE-B78D-AD0F09CAFF39}"/>
              </a:ext>
            </a:extLst>
          </p:cNvPr>
          <p:cNvSpPr/>
          <p:nvPr/>
        </p:nvSpPr>
        <p:spPr>
          <a:xfrm>
            <a:off x="397042" y="71838"/>
            <a:ext cx="7865487" cy="954107"/>
          </a:xfrm>
          <a:prstGeom prst="rect">
            <a:avLst/>
          </a:prstGeom>
        </p:spPr>
        <p:txBody>
          <a:bodyPr wrap="none">
            <a:spAutoFit/>
          </a:bodyPr>
          <a:lstStyle/>
          <a:p>
            <a:r>
              <a:rPr lang="en-US" sz="2800" b="1" dirty="0"/>
              <a:t>New construction financing for a home that cannot </a:t>
            </a:r>
          </a:p>
          <a:p>
            <a:r>
              <a:rPr lang="en-US" sz="2800" b="1" dirty="0"/>
              <a:t>be delivered for 90-360 days: </a:t>
            </a:r>
          </a:p>
        </p:txBody>
      </p:sp>
      <p:sp>
        <p:nvSpPr>
          <p:cNvPr id="7" name="Rectangle 6">
            <a:extLst>
              <a:ext uri="{FF2B5EF4-FFF2-40B4-BE49-F238E27FC236}">
                <a16:creationId xmlns:a16="http://schemas.microsoft.com/office/drawing/2014/main" id="{A744C7DA-E7E3-4897-9296-A8300DF433ED}"/>
              </a:ext>
            </a:extLst>
          </p:cNvPr>
          <p:cNvSpPr/>
          <p:nvPr/>
        </p:nvSpPr>
        <p:spPr>
          <a:xfrm>
            <a:off x="170077" y="1285892"/>
            <a:ext cx="8613705" cy="5279715"/>
          </a:xfrm>
          <a:prstGeom prst="rect">
            <a:avLst/>
          </a:prstGeom>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The bank will do a preliminary appraisal from the plans and specifications, and the appraiser will need to come back out prior to closing to verify exactly what the contract says is being included.</a:t>
            </a:r>
          </a:p>
          <a:p>
            <a:pPr marR="0" lvl="0">
              <a:lnSpc>
                <a:spcPct val="107000"/>
              </a:lnSpc>
              <a:spcBef>
                <a:spcPts val="0"/>
              </a:spcBef>
              <a:spcAft>
                <a:spcPts val="800"/>
              </a:spcAft>
              <a:buSzPts val="1000"/>
              <a:tabLst>
                <a:tab pos="45720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The bigger challenge is a builder will not typically start building a custom house without having a contingent-free contract. As we know financing can be locked in for 60 days, so the buyer has to be willing to waive their mortgage contingency and put deposit money at risk.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6813FF2-C2F7-45C8-A8F6-0E51B84CF3F9}"/>
              </a:ext>
            </a:extLst>
          </p:cNvPr>
          <p:cNvSpPr>
            <a:spLocks noGrp="1"/>
          </p:cNvSpPr>
          <p:nvPr>
            <p:ph type="sldNum" sz="quarter" idx="12"/>
          </p:nvPr>
        </p:nvSpPr>
        <p:spPr/>
        <p:txBody>
          <a:bodyPr/>
          <a:lstStyle/>
          <a:p>
            <a:fld id="{8E76D059-C0BB-4F98-8040-76D959D3FDC2}" type="slidenum">
              <a:rPr lang="en-US" smtClean="0"/>
              <a:t>76</a:t>
            </a:fld>
            <a:endParaRPr lang="en-US"/>
          </a:p>
        </p:txBody>
      </p:sp>
    </p:spTree>
    <p:extLst>
      <p:ext uri="{BB962C8B-B14F-4D97-AF65-F5344CB8AC3E}">
        <p14:creationId xmlns:p14="http://schemas.microsoft.com/office/powerpoint/2010/main" val="3100704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3" name="Rectangle 2">
            <a:extLst>
              <a:ext uri="{FF2B5EF4-FFF2-40B4-BE49-F238E27FC236}">
                <a16:creationId xmlns:a16="http://schemas.microsoft.com/office/drawing/2014/main" id="{57E2E1B5-6D1D-4861-85A1-3DC0678C0BD3}"/>
              </a:ext>
            </a:extLst>
          </p:cNvPr>
          <p:cNvSpPr/>
          <p:nvPr/>
        </p:nvSpPr>
        <p:spPr>
          <a:xfrm>
            <a:off x="397042" y="85421"/>
            <a:ext cx="7020448" cy="584775"/>
          </a:xfrm>
          <a:prstGeom prst="rect">
            <a:avLst/>
          </a:prstGeom>
        </p:spPr>
        <p:txBody>
          <a:bodyPr wrap="none">
            <a:spAutoFit/>
          </a:bodyPr>
          <a:lstStyle/>
          <a:p>
            <a:r>
              <a:rPr lang="en-US" sz="3200" b="1" dirty="0"/>
              <a:t>Representing a Builder Purchasing a Lot:</a:t>
            </a:r>
          </a:p>
        </p:txBody>
      </p:sp>
      <p:sp>
        <p:nvSpPr>
          <p:cNvPr id="8" name="Rectangle 7">
            <a:extLst>
              <a:ext uri="{FF2B5EF4-FFF2-40B4-BE49-F238E27FC236}">
                <a16:creationId xmlns:a16="http://schemas.microsoft.com/office/drawing/2014/main" id="{DC3F5A4E-D4F5-4256-A45F-1DE98317F925}"/>
              </a:ext>
            </a:extLst>
          </p:cNvPr>
          <p:cNvSpPr/>
          <p:nvPr/>
        </p:nvSpPr>
        <p:spPr>
          <a:xfrm>
            <a:off x="532144" y="1557106"/>
            <a:ext cx="7643373" cy="4419351"/>
          </a:xfrm>
          <a:prstGeom prst="rect">
            <a:avLst/>
          </a:prstGeom>
        </p:spPr>
        <p:txBody>
          <a:bodyPr wrap="square">
            <a:spAutoFit/>
          </a:bodyPr>
          <a:lstStyle/>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Work Backwards: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What price can you sell in the existing market?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B) What is the square footage of the house, the style, the level of finish--how much will it cost to build?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C) What builders fee and/or profit do they require?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D) If you know the answers to A, B, and C then you can calculate how much a builder can pay for a lot.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ED04728-6D47-4272-9BA1-1BC2E42652E2}"/>
              </a:ext>
            </a:extLst>
          </p:cNvPr>
          <p:cNvSpPr>
            <a:spLocks noGrp="1"/>
          </p:cNvSpPr>
          <p:nvPr>
            <p:ph type="sldNum" sz="quarter" idx="12"/>
          </p:nvPr>
        </p:nvSpPr>
        <p:spPr/>
        <p:txBody>
          <a:bodyPr/>
          <a:lstStyle/>
          <a:p>
            <a:fld id="{8E76D059-C0BB-4F98-8040-76D959D3FDC2}" type="slidenum">
              <a:rPr lang="en-US" smtClean="0"/>
              <a:t>77</a:t>
            </a:fld>
            <a:endParaRPr lang="en-US"/>
          </a:p>
        </p:txBody>
      </p:sp>
    </p:spTree>
    <p:extLst>
      <p:ext uri="{BB962C8B-B14F-4D97-AF65-F5344CB8AC3E}">
        <p14:creationId xmlns:p14="http://schemas.microsoft.com/office/powerpoint/2010/main" val="36746132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TextBox 5">
            <a:extLst>
              <a:ext uri="{FF2B5EF4-FFF2-40B4-BE49-F238E27FC236}">
                <a16:creationId xmlns:a16="http://schemas.microsoft.com/office/drawing/2014/main" id="{A24F9B2F-BE8C-43AB-8374-DF95B6E3CE2E}"/>
              </a:ext>
            </a:extLst>
          </p:cNvPr>
          <p:cNvSpPr txBox="1"/>
          <p:nvPr/>
        </p:nvSpPr>
        <p:spPr>
          <a:xfrm>
            <a:off x="93638" y="102616"/>
            <a:ext cx="8440762" cy="584775"/>
          </a:xfrm>
          <a:prstGeom prst="rect">
            <a:avLst/>
          </a:prstGeom>
          <a:noFill/>
        </p:spPr>
        <p:txBody>
          <a:bodyPr wrap="square" rtlCol="0">
            <a:spAutoFit/>
          </a:bodyPr>
          <a:lstStyle/>
          <a:p>
            <a:r>
              <a:rPr lang="en-US" sz="3200" b="1" dirty="0"/>
              <a:t>Representing a Builder Purchasing a Lot </a:t>
            </a:r>
            <a:r>
              <a:rPr lang="en-US" sz="2000" b="1" dirty="0"/>
              <a:t>(Cont’d):</a:t>
            </a:r>
            <a:endParaRPr lang="en-US" sz="3200" b="1" dirty="0"/>
          </a:p>
        </p:txBody>
      </p:sp>
      <p:sp>
        <p:nvSpPr>
          <p:cNvPr id="7" name="Rectangle 6">
            <a:extLst>
              <a:ext uri="{FF2B5EF4-FFF2-40B4-BE49-F238E27FC236}">
                <a16:creationId xmlns:a16="http://schemas.microsoft.com/office/drawing/2014/main" id="{391A90CC-2AA7-4E3F-A1EB-760D7A6D906E}"/>
              </a:ext>
            </a:extLst>
          </p:cNvPr>
          <p:cNvSpPr/>
          <p:nvPr/>
        </p:nvSpPr>
        <p:spPr>
          <a:xfrm>
            <a:off x="315311" y="1195289"/>
            <a:ext cx="7822723" cy="4686219"/>
          </a:xfrm>
          <a:prstGeom prst="rect">
            <a:avLst/>
          </a:prstGeom>
        </p:spPr>
        <p:txBody>
          <a:bodyPr wrap="square">
            <a:spAutoFit/>
          </a:bodyPr>
          <a:lstStyle/>
          <a:p>
            <a:pPr>
              <a:lnSpc>
                <a:spcPct val="107000"/>
              </a:lnSpc>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Other factors to consider: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The ideal product is something that is in the low to middle end of the market. Offering a great new home at a low to mid-market price will be very attractive. The high end spec has more risk and more reward.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B) You need to understand features such as kitchen cabinet and room colors that are current, what you need electrically for genius stations, black windows vs white windows, etc.</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C) Speculative financing is still limited since the last housing crash so the builder has to self-fund or have investor and/or financing sources available.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6578A39-7E0F-421E-AD6F-C8F23FF83754}"/>
              </a:ext>
            </a:extLst>
          </p:cNvPr>
          <p:cNvSpPr>
            <a:spLocks noGrp="1"/>
          </p:cNvSpPr>
          <p:nvPr>
            <p:ph type="sldNum" sz="quarter" idx="12"/>
          </p:nvPr>
        </p:nvSpPr>
        <p:spPr/>
        <p:txBody>
          <a:bodyPr/>
          <a:lstStyle/>
          <a:p>
            <a:fld id="{8E76D059-C0BB-4F98-8040-76D959D3FDC2}" type="slidenum">
              <a:rPr lang="en-US" smtClean="0"/>
              <a:t>78</a:t>
            </a:fld>
            <a:endParaRPr lang="en-US"/>
          </a:p>
        </p:txBody>
      </p:sp>
    </p:spTree>
    <p:extLst>
      <p:ext uri="{BB962C8B-B14F-4D97-AF65-F5344CB8AC3E}">
        <p14:creationId xmlns:p14="http://schemas.microsoft.com/office/powerpoint/2010/main" val="415112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304" y="395004"/>
            <a:ext cx="507654" cy="643996"/>
          </a:xfrm>
          <a:prstGeom prst="rect">
            <a:avLst/>
          </a:prstGeom>
        </p:spPr>
      </p:pic>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517358" y="1166018"/>
            <a:ext cx="839804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A44B7F42-8205-4218-81B2-A1A00DFC4914}"/>
              </a:ext>
            </a:extLst>
          </p:cNvPr>
          <p:cNvSpPr>
            <a:spLocks noGrp="1"/>
          </p:cNvSpPr>
          <p:nvPr>
            <p:ph type="sldNum" sz="quarter" idx="12"/>
          </p:nvPr>
        </p:nvSpPr>
        <p:spPr/>
        <p:txBody>
          <a:bodyPr/>
          <a:lstStyle/>
          <a:p>
            <a:fld id="{8E76D059-C0BB-4F98-8040-76D959D3FDC2}" type="slidenum">
              <a:rPr lang="en-US" smtClean="0"/>
              <a:t>79</a:t>
            </a:fld>
            <a:endParaRPr lang="en-US"/>
          </a:p>
        </p:txBody>
      </p:sp>
      <p:pic>
        <p:nvPicPr>
          <p:cNvPr id="10" name="Picture 8" descr="http://infinitydesktops.com/free-gallery/success.jpg">
            <a:extLst>
              <a:ext uri="{FF2B5EF4-FFF2-40B4-BE49-F238E27FC236}">
                <a16:creationId xmlns:a16="http://schemas.microsoft.com/office/drawing/2014/main" id="{23C12AC1-699E-4DE3-BF6A-CDA3637B9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58" y="1240532"/>
            <a:ext cx="8369838" cy="4854746"/>
          </a:xfrm>
          <a:prstGeom prst="rect">
            <a:avLst/>
          </a:prstGeom>
          <a:noFill/>
          <a:ln>
            <a:noFill/>
          </a:ln>
          <a:effectLst>
            <a:glow rad="63500">
              <a:schemeClr val="accent1">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4CDEE842-6D87-4EEC-B8EC-AA0CE4FB380A}"/>
              </a:ext>
            </a:extLst>
          </p:cNvPr>
          <p:cNvSpPr txBox="1">
            <a:spLocks/>
          </p:cNvSpPr>
          <p:nvPr/>
        </p:nvSpPr>
        <p:spPr bwMode="auto">
          <a:xfrm>
            <a:off x="707134" y="1304854"/>
            <a:ext cx="8109284" cy="4648200"/>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gn="ctr">
              <a:buNone/>
            </a:pPr>
            <a:r>
              <a:rPr lang="en-US" sz="3600" b="1" i="1" dirty="0"/>
              <a:t>You don’t have to be great to start, </a:t>
            </a:r>
          </a:p>
          <a:p>
            <a:pPr marL="400050" indent="-400050" algn="ctr">
              <a:buNone/>
            </a:pPr>
            <a:r>
              <a:rPr lang="en-US" sz="3600" b="1" i="1" dirty="0"/>
              <a:t>but you have to start to be great.</a:t>
            </a:r>
            <a:endParaRPr lang="en-US" sz="3600" b="1" dirty="0"/>
          </a:p>
          <a:p>
            <a:pPr marL="400050" indent="-400050" algn="ctr">
              <a:buNone/>
            </a:pPr>
            <a:r>
              <a:rPr lang="en-US" sz="3600" b="1" dirty="0"/>
              <a:t> 						     </a:t>
            </a:r>
            <a:r>
              <a:rPr lang="en-US" b="1" dirty="0"/>
              <a:t>Joe Sabah</a:t>
            </a:r>
            <a:endParaRPr lang="en-US" sz="3600" b="1" dirty="0">
              <a:latin typeface="Arial" panose="020B0604020202020204" pitchFamily="34" charset="0"/>
              <a:cs typeface="Arial" panose="020B0604020202020204" pitchFamily="34" charset="0"/>
            </a:endParaRPr>
          </a:p>
        </p:txBody>
      </p:sp>
      <p:pic>
        <p:nvPicPr>
          <p:cNvPr id="11" name="Picture 10" descr="finish line2">
            <a:extLst>
              <a:ext uri="{FF2B5EF4-FFF2-40B4-BE49-F238E27FC236}">
                <a16:creationId xmlns:a16="http://schemas.microsoft.com/office/drawing/2014/main" id="{40D66625-1170-4A52-B913-3120DE3B53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2122" y="3349333"/>
            <a:ext cx="2243228" cy="26037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FA6BDA-6573-4A9C-998F-4C10592FFFF6}"/>
              </a:ext>
            </a:extLst>
          </p:cNvPr>
          <p:cNvSpPr txBox="1"/>
          <p:nvPr/>
        </p:nvSpPr>
        <p:spPr>
          <a:xfrm>
            <a:off x="397042" y="66932"/>
            <a:ext cx="5303520" cy="584775"/>
          </a:xfrm>
          <a:prstGeom prst="rect">
            <a:avLst/>
          </a:prstGeom>
          <a:noFill/>
        </p:spPr>
        <p:txBody>
          <a:bodyPr wrap="square" rtlCol="0">
            <a:spAutoFit/>
          </a:bodyPr>
          <a:lstStyle/>
          <a:p>
            <a:r>
              <a:rPr lang="en-US" sz="3200" b="1" dirty="0"/>
              <a:t>Concluding Thoughts</a:t>
            </a:r>
          </a:p>
        </p:txBody>
      </p:sp>
    </p:spTree>
    <p:extLst>
      <p:ext uri="{BB962C8B-B14F-4D97-AF65-F5344CB8AC3E}">
        <p14:creationId xmlns:p14="http://schemas.microsoft.com/office/powerpoint/2010/main" val="2453902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523" y="73006"/>
            <a:ext cx="507654" cy="643996"/>
          </a:xfrm>
          <a:prstGeom prst="rect">
            <a:avLst/>
          </a:prstGeom>
        </p:spPr>
      </p:pic>
      <p:sp>
        <p:nvSpPr>
          <p:cNvPr id="3" name="Rectangle 2">
            <a:extLst>
              <a:ext uri="{FF2B5EF4-FFF2-40B4-BE49-F238E27FC236}">
                <a16:creationId xmlns:a16="http://schemas.microsoft.com/office/drawing/2014/main" id="{00320D31-4B72-430D-8821-56C045B8675F}"/>
              </a:ext>
            </a:extLst>
          </p:cNvPr>
          <p:cNvSpPr/>
          <p:nvPr/>
        </p:nvSpPr>
        <p:spPr>
          <a:xfrm>
            <a:off x="85887" y="86118"/>
            <a:ext cx="8175636"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House Plans – Front and Rear Elevations</a:t>
            </a:r>
          </a:p>
        </p:txBody>
      </p:sp>
      <p:sp>
        <p:nvSpPr>
          <p:cNvPr id="4" name="Slide Number Placeholder 3">
            <a:extLst>
              <a:ext uri="{FF2B5EF4-FFF2-40B4-BE49-F238E27FC236}">
                <a16:creationId xmlns:a16="http://schemas.microsoft.com/office/drawing/2014/main" id="{F4936DAE-B5D3-4D2B-BC64-26FA0E8A95C7}"/>
              </a:ext>
            </a:extLst>
          </p:cNvPr>
          <p:cNvSpPr>
            <a:spLocks noGrp="1"/>
          </p:cNvSpPr>
          <p:nvPr>
            <p:ph type="sldNum" sz="quarter" idx="12"/>
          </p:nvPr>
        </p:nvSpPr>
        <p:spPr/>
        <p:txBody>
          <a:bodyPr/>
          <a:lstStyle/>
          <a:p>
            <a:fld id="{8E76D059-C0BB-4F98-8040-76D959D3FDC2}" type="slidenum">
              <a:rPr lang="en-US" smtClean="0"/>
              <a:t>8</a:t>
            </a:fld>
            <a:endParaRPr lang="en-US"/>
          </a:p>
        </p:txBody>
      </p:sp>
      <p:pic>
        <p:nvPicPr>
          <p:cNvPr id="2" name="Picture 1">
            <a:extLst>
              <a:ext uri="{FF2B5EF4-FFF2-40B4-BE49-F238E27FC236}">
                <a16:creationId xmlns:a16="http://schemas.microsoft.com/office/drawing/2014/main" id="{847FFECA-6B4D-4FB8-937F-94FE7709A3B9}"/>
              </a:ext>
            </a:extLst>
          </p:cNvPr>
          <p:cNvPicPr>
            <a:picLocks noChangeAspect="1"/>
          </p:cNvPicPr>
          <p:nvPr/>
        </p:nvPicPr>
        <p:blipFill>
          <a:blip r:embed="rId4"/>
          <a:stretch>
            <a:fillRect/>
          </a:stretch>
        </p:blipFill>
        <p:spPr>
          <a:xfrm>
            <a:off x="349129" y="834752"/>
            <a:ext cx="8395855" cy="5595682"/>
          </a:xfrm>
          <a:prstGeom prst="rect">
            <a:avLst/>
          </a:prstGeom>
        </p:spPr>
      </p:pic>
    </p:spTree>
    <p:extLst>
      <p:ext uri="{BB962C8B-B14F-4D97-AF65-F5344CB8AC3E}">
        <p14:creationId xmlns:p14="http://schemas.microsoft.com/office/powerpoint/2010/main" val="76047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52735-1648-4D11-9B14-065E4780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717002"/>
            <a:ext cx="9144000" cy="45719"/>
          </a:xfrm>
          <a:prstGeom prst="rect">
            <a:avLst/>
          </a:prstGeom>
        </p:spPr>
      </p:pic>
      <p:pic>
        <p:nvPicPr>
          <p:cNvPr id="13" name="Picture 12" descr="A picture containing aircraft, transport, balloon&#10;&#10;Description generated with very high confidence">
            <a:extLst>
              <a:ext uri="{FF2B5EF4-FFF2-40B4-BE49-F238E27FC236}">
                <a16:creationId xmlns:a16="http://schemas.microsoft.com/office/drawing/2014/main" id="{A2E7D5C8-7488-4BED-916D-504783BC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523" y="73006"/>
            <a:ext cx="507654" cy="643996"/>
          </a:xfrm>
          <a:prstGeom prst="rect">
            <a:avLst/>
          </a:prstGeom>
        </p:spPr>
      </p:pic>
      <p:sp>
        <p:nvSpPr>
          <p:cNvPr id="3" name="Rectangle 2">
            <a:extLst>
              <a:ext uri="{FF2B5EF4-FFF2-40B4-BE49-F238E27FC236}">
                <a16:creationId xmlns:a16="http://schemas.microsoft.com/office/drawing/2014/main" id="{00320D31-4B72-430D-8821-56C045B8675F}"/>
              </a:ext>
            </a:extLst>
          </p:cNvPr>
          <p:cNvSpPr/>
          <p:nvPr/>
        </p:nvSpPr>
        <p:spPr>
          <a:xfrm>
            <a:off x="332572" y="150982"/>
            <a:ext cx="7914346"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House Plans – Left and Right Side Elevations</a:t>
            </a:r>
          </a:p>
        </p:txBody>
      </p:sp>
      <p:sp>
        <p:nvSpPr>
          <p:cNvPr id="4" name="Slide Number Placeholder 3">
            <a:extLst>
              <a:ext uri="{FF2B5EF4-FFF2-40B4-BE49-F238E27FC236}">
                <a16:creationId xmlns:a16="http://schemas.microsoft.com/office/drawing/2014/main" id="{F4936DAE-B5D3-4D2B-BC64-26FA0E8A95C7}"/>
              </a:ext>
            </a:extLst>
          </p:cNvPr>
          <p:cNvSpPr>
            <a:spLocks noGrp="1"/>
          </p:cNvSpPr>
          <p:nvPr>
            <p:ph type="sldNum" sz="quarter" idx="12"/>
          </p:nvPr>
        </p:nvSpPr>
        <p:spPr/>
        <p:txBody>
          <a:bodyPr/>
          <a:lstStyle/>
          <a:p>
            <a:fld id="{8E76D059-C0BB-4F98-8040-76D959D3FDC2}" type="slidenum">
              <a:rPr lang="en-US" smtClean="0"/>
              <a:t>9</a:t>
            </a:fld>
            <a:endParaRPr lang="en-US"/>
          </a:p>
        </p:txBody>
      </p:sp>
      <p:pic>
        <p:nvPicPr>
          <p:cNvPr id="6" name="Picture 5">
            <a:extLst>
              <a:ext uri="{FF2B5EF4-FFF2-40B4-BE49-F238E27FC236}">
                <a16:creationId xmlns:a16="http://schemas.microsoft.com/office/drawing/2014/main" id="{C258B8A1-95EA-4E1C-A886-B8F43382FF2D}"/>
              </a:ext>
            </a:extLst>
          </p:cNvPr>
          <p:cNvPicPr>
            <a:picLocks noChangeAspect="1"/>
          </p:cNvPicPr>
          <p:nvPr/>
        </p:nvPicPr>
        <p:blipFill>
          <a:blip r:embed="rId4"/>
          <a:stretch>
            <a:fillRect/>
          </a:stretch>
        </p:blipFill>
        <p:spPr>
          <a:xfrm>
            <a:off x="401032" y="854627"/>
            <a:ext cx="8368145" cy="5574114"/>
          </a:xfrm>
          <a:prstGeom prst="rect">
            <a:avLst/>
          </a:prstGeom>
        </p:spPr>
      </p:pic>
    </p:spTree>
    <p:extLst>
      <p:ext uri="{BB962C8B-B14F-4D97-AF65-F5344CB8AC3E}">
        <p14:creationId xmlns:p14="http://schemas.microsoft.com/office/powerpoint/2010/main" val="294514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1768</TotalTime>
  <Words>2465</Words>
  <Application>Microsoft Office PowerPoint</Application>
  <PresentationFormat>On-screen Show (4:3)</PresentationFormat>
  <Paragraphs>413</Paragraphs>
  <Slides>79</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Arial Black</vt:lpstr>
      <vt:lpstr>Calibri</vt:lpstr>
      <vt:lpstr>Calibri Light</vt:lpstr>
      <vt:lpstr>Symbol</vt:lpstr>
      <vt:lpstr>Times New Roman</vt:lpstr>
      <vt:lpstr>Office Theme</vt:lpstr>
      <vt:lpstr>Selling New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 Step Win The Year Success Formula</dc:title>
  <dc:creator>mnuzie</dc:creator>
  <cp:lastModifiedBy>Susan OShea</cp:lastModifiedBy>
  <cp:revision>80</cp:revision>
  <cp:lastPrinted>2018-11-26T20:31:12Z</cp:lastPrinted>
  <dcterms:created xsi:type="dcterms:W3CDTF">2018-09-25T15:25:38Z</dcterms:created>
  <dcterms:modified xsi:type="dcterms:W3CDTF">2018-11-27T14:02:53Z</dcterms:modified>
</cp:coreProperties>
</file>