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57" r:id="rId12"/>
    <p:sldId id="25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C2851A-F3E1-4D25-B805-BA192329F9BD}"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90665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2851A-F3E1-4D25-B805-BA192329F9BD}"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265617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2851A-F3E1-4D25-B805-BA192329F9BD}"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112004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2851A-F3E1-4D25-B805-BA192329F9BD}"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64928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2851A-F3E1-4D25-B805-BA192329F9BD}"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169164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2851A-F3E1-4D25-B805-BA192329F9BD}"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35525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C2851A-F3E1-4D25-B805-BA192329F9BD}"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108692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2851A-F3E1-4D25-B805-BA192329F9BD}"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127091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2851A-F3E1-4D25-B805-BA192329F9BD}"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168802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2851A-F3E1-4D25-B805-BA192329F9BD}"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156951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2851A-F3E1-4D25-B805-BA192329F9BD}"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ABE9B-2B5A-408F-AC09-CCFCB5E78DB3}" type="slidenum">
              <a:rPr lang="en-US" smtClean="0"/>
              <a:t>‹#›</a:t>
            </a:fld>
            <a:endParaRPr lang="en-US"/>
          </a:p>
        </p:txBody>
      </p:sp>
    </p:spTree>
    <p:extLst>
      <p:ext uri="{BB962C8B-B14F-4D97-AF65-F5344CB8AC3E}">
        <p14:creationId xmlns:p14="http://schemas.microsoft.com/office/powerpoint/2010/main" val="396901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2851A-F3E1-4D25-B805-BA192329F9BD}" type="datetimeFigureOut">
              <a:rPr lang="en-US" smtClean="0"/>
              <a:t>5/2/2022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ABE9B-2B5A-408F-AC09-CCFCB5E78DB3}" type="slidenum">
              <a:rPr lang="en-US" smtClean="0"/>
              <a:t>‹#›</a:t>
            </a:fld>
            <a:endParaRPr lang="en-US"/>
          </a:p>
        </p:txBody>
      </p:sp>
    </p:spTree>
    <p:extLst>
      <p:ext uri="{BB962C8B-B14F-4D97-AF65-F5344CB8AC3E}">
        <p14:creationId xmlns:p14="http://schemas.microsoft.com/office/powerpoint/2010/main" val="129769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7EFD43-CD55-4687-8744-D697B22EF0A0}"/>
              </a:ext>
            </a:extLst>
          </p:cNvPr>
          <p:cNvSpPr txBox="1"/>
          <p:nvPr/>
        </p:nvSpPr>
        <p:spPr>
          <a:xfrm>
            <a:off x="350378" y="136733"/>
            <a:ext cx="11699191" cy="1754326"/>
          </a:xfrm>
          <a:prstGeom prst="rect">
            <a:avLst/>
          </a:prstGeom>
          <a:noFill/>
        </p:spPr>
        <p:txBody>
          <a:bodyPr wrap="square" rtlCol="0">
            <a:spAutoFit/>
          </a:bodyPr>
          <a:lstStyle/>
          <a:p>
            <a:pPr algn="l"/>
            <a:r>
              <a:rPr lang="en-US" sz="5400" dirty="0">
                <a:latin typeface="Gotham Black" pitchFamily="50" charset="0"/>
              </a:rPr>
              <a:t>MAX/Center </a:t>
            </a:r>
          </a:p>
          <a:p>
            <a:pPr algn="l"/>
            <a:r>
              <a:rPr lang="en-US" sz="1800" b="0" i="0" u="none" strike="noStrike" baseline="0" dirty="0">
                <a:latin typeface="Gotham-Book" panose="02000504050000020004" pitchFamily="2" charset="0"/>
              </a:rPr>
              <a:t>MAX/Center® is the hub that provides access to all RE/MAX services, support, news and technology. This is also home to your MAX/Profile, where critical information related to your online brand, MLS and service areas are configured.</a:t>
            </a:r>
            <a:endParaRPr lang="en-US" sz="5400" dirty="0">
              <a:latin typeface="Gotham Black" pitchFamily="50" charset="0"/>
            </a:endParaRPr>
          </a:p>
        </p:txBody>
      </p:sp>
      <p:sp>
        <p:nvSpPr>
          <p:cNvPr id="5" name="TextBox 4">
            <a:extLst>
              <a:ext uri="{FF2B5EF4-FFF2-40B4-BE49-F238E27FC236}">
                <a16:creationId xmlns:a16="http://schemas.microsoft.com/office/drawing/2014/main" id="{251A5EC5-484C-41F1-AEDE-D210603D899C}"/>
              </a:ext>
            </a:extLst>
          </p:cNvPr>
          <p:cNvSpPr txBox="1"/>
          <p:nvPr/>
        </p:nvSpPr>
        <p:spPr>
          <a:xfrm>
            <a:off x="277090" y="1997839"/>
            <a:ext cx="8947447" cy="2862322"/>
          </a:xfrm>
          <a:prstGeom prst="rect">
            <a:avLst/>
          </a:prstGeom>
          <a:noFill/>
        </p:spPr>
        <p:txBody>
          <a:bodyPr wrap="square" rtlCol="0">
            <a:spAutoFit/>
          </a:bodyPr>
          <a:lstStyle/>
          <a:p>
            <a:pPr algn="l"/>
            <a:r>
              <a:rPr lang="en-US" sz="1800" b="0" i="0" u="none" strike="noStrike" baseline="0" dirty="0">
                <a:latin typeface="Gotham-Book" panose="02000504050000020004" pitchFamily="2" charset="0"/>
              </a:rPr>
              <a:t>Visit each of the following resources, which provide valuable information and productivity tools.</a:t>
            </a:r>
          </a:p>
          <a:p>
            <a:pPr algn="l"/>
            <a:endParaRPr lang="en-US" dirty="0">
              <a:solidFill>
                <a:srgbClr val="262626"/>
              </a:solidFill>
              <a:latin typeface="Gotham-Book" panose="02000504050000020004" pitchFamily="2" charset="0"/>
            </a:endParaRPr>
          </a:p>
          <a:p>
            <a:pPr algn="l"/>
            <a:r>
              <a:rPr lang="en-US" dirty="0">
                <a:solidFill>
                  <a:srgbClr val="262626"/>
                </a:solidFill>
                <a:latin typeface="Gotham-Medium" panose="02000604040000020004" pitchFamily="2" charset="0"/>
              </a:rPr>
              <a:t>○</a:t>
            </a:r>
            <a:r>
              <a:rPr lang="en-US" sz="1800" b="0" i="0" u="none" strike="noStrike" baseline="0" dirty="0">
                <a:solidFill>
                  <a:srgbClr val="262626"/>
                </a:solidFill>
                <a:latin typeface="Gotham-Medium" panose="02000604040000020004" pitchFamily="2" charset="0"/>
              </a:rPr>
              <a:t>RE/MAX University</a:t>
            </a:r>
            <a:r>
              <a:rPr lang="en-US" sz="1800" b="0" i="0" u="none" strike="noStrike" baseline="0" dirty="0">
                <a:solidFill>
                  <a:srgbClr val="000000"/>
                </a:solidFill>
                <a:latin typeface="Gotham-Book" panose="02000504050000020004" pitchFamily="2" charset="0"/>
              </a:rPr>
              <a:t>®</a:t>
            </a:r>
          </a:p>
          <a:p>
            <a:pPr algn="l"/>
            <a:r>
              <a:rPr lang="en-US" sz="1800" b="0" i="0" u="none" strike="noStrike" baseline="0" dirty="0">
                <a:solidFill>
                  <a:srgbClr val="262626"/>
                </a:solidFill>
                <a:latin typeface="Gotham-Medium" panose="02000604040000020004" pitchFamily="2" charset="0"/>
              </a:rPr>
              <a:t>○Support Services</a:t>
            </a:r>
          </a:p>
          <a:p>
            <a:pPr algn="l"/>
            <a:r>
              <a:rPr lang="en-US" sz="1800" b="0" i="0" u="none" strike="noStrike" baseline="0" dirty="0">
                <a:solidFill>
                  <a:srgbClr val="262626"/>
                </a:solidFill>
                <a:latin typeface="Gotham-Medium" panose="02000604040000020004" pitchFamily="2" charset="0"/>
              </a:rPr>
              <a:t>○Megaphone by RE/MAX</a:t>
            </a:r>
          </a:p>
          <a:p>
            <a:pPr algn="l"/>
            <a:r>
              <a:rPr lang="en-US" sz="1800" b="0" i="0" u="none" strike="noStrike" baseline="0" dirty="0">
                <a:solidFill>
                  <a:srgbClr val="262626"/>
                </a:solidFill>
                <a:latin typeface="Gotham-Medium" panose="02000604040000020004" pitchFamily="2" charset="0"/>
              </a:rPr>
              <a:t>○RE/MAX Marketplace</a:t>
            </a:r>
          </a:p>
          <a:p>
            <a:pPr algn="l"/>
            <a:r>
              <a:rPr lang="en-US" sz="1800" b="0" i="0" u="none" strike="noStrike" baseline="0" dirty="0">
                <a:solidFill>
                  <a:srgbClr val="262626"/>
                </a:solidFill>
                <a:latin typeface="Gotham-Medium" panose="02000604040000020004" pitchFamily="2" charset="0"/>
              </a:rPr>
              <a:t>○Tech News</a:t>
            </a:r>
          </a:p>
          <a:p>
            <a:pPr algn="l"/>
            <a:r>
              <a:rPr lang="en-US" sz="1800" b="0" i="0" u="none" strike="noStrike" baseline="0" dirty="0">
                <a:solidFill>
                  <a:srgbClr val="262626"/>
                </a:solidFill>
                <a:latin typeface="Gotham-Medium" panose="02000604040000020004" pitchFamily="2" charset="0"/>
              </a:rPr>
              <a:t>○Marketing Portal</a:t>
            </a:r>
          </a:p>
          <a:p>
            <a:pPr algn="l"/>
            <a:r>
              <a:rPr lang="en-US" sz="1800" b="0" i="0" u="none" strike="noStrike" baseline="0" dirty="0">
                <a:solidFill>
                  <a:srgbClr val="262626"/>
                </a:solidFill>
                <a:latin typeface="Gotham-Medium" panose="02000604040000020004" pitchFamily="2" charset="0"/>
              </a:rPr>
              <a:t>○booj RE/MAX Hustle</a:t>
            </a:r>
            <a:endParaRPr lang="en-US" dirty="0"/>
          </a:p>
        </p:txBody>
      </p:sp>
      <p:pic>
        <p:nvPicPr>
          <p:cNvPr id="3" name="Picture 2" descr="Graphical user interface, application, Teams&#10;&#10;Description automatically generated">
            <a:extLst>
              <a:ext uri="{FF2B5EF4-FFF2-40B4-BE49-F238E27FC236}">
                <a16:creationId xmlns:a16="http://schemas.microsoft.com/office/drawing/2014/main" id="{A679A086-6265-4F7A-959D-460663A33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500" y="2536228"/>
            <a:ext cx="8463573" cy="4185039"/>
          </a:xfrm>
          <a:prstGeom prst="rect">
            <a:avLst/>
          </a:prstGeom>
        </p:spPr>
      </p:pic>
      <p:cxnSp>
        <p:nvCxnSpPr>
          <p:cNvPr id="7" name="Straight Arrow Connector 6">
            <a:extLst>
              <a:ext uri="{FF2B5EF4-FFF2-40B4-BE49-F238E27FC236}">
                <a16:creationId xmlns:a16="http://schemas.microsoft.com/office/drawing/2014/main" id="{D26A6158-F981-417A-8705-287BE08F83E3}"/>
              </a:ext>
            </a:extLst>
          </p:cNvPr>
          <p:cNvCxnSpPr>
            <a:cxnSpLocks/>
          </p:cNvCxnSpPr>
          <p:nvPr/>
        </p:nvCxnSpPr>
        <p:spPr>
          <a:xfrm flipH="1">
            <a:off x="4084890" y="3307999"/>
            <a:ext cx="48711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0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B789-AD04-4490-9C76-F161D67CCA13}"/>
              </a:ext>
            </a:extLst>
          </p:cNvPr>
          <p:cNvSpPr>
            <a:spLocks noGrp="1"/>
          </p:cNvSpPr>
          <p:nvPr>
            <p:ph type="title"/>
          </p:nvPr>
        </p:nvSpPr>
        <p:spPr/>
        <p:txBody>
          <a:bodyPr/>
          <a:lstStyle/>
          <a:p>
            <a:r>
              <a:rPr lang="en-US" dirty="0">
                <a:latin typeface="Gotham Black" pitchFamily="50" charset="0"/>
              </a:rPr>
              <a:t>Megaphone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B1FF563-BE4A-4D31-AB6F-0B3DD9ECAA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314" t="9615" r="28994" b="837"/>
          <a:stretch/>
        </p:blipFill>
        <p:spPr>
          <a:xfrm>
            <a:off x="4571999" y="1468581"/>
            <a:ext cx="4904509" cy="5094976"/>
          </a:xfrm>
        </p:spPr>
      </p:pic>
    </p:spTree>
    <p:extLst>
      <p:ext uri="{BB962C8B-B14F-4D97-AF65-F5344CB8AC3E}">
        <p14:creationId xmlns:p14="http://schemas.microsoft.com/office/powerpoint/2010/main" val="134136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B0C26-D25A-46BC-8B26-52788F4FD8F8}"/>
              </a:ext>
            </a:extLst>
          </p:cNvPr>
          <p:cNvSpPr>
            <a:spLocks noGrp="1"/>
          </p:cNvSpPr>
          <p:nvPr>
            <p:ph type="title"/>
          </p:nvPr>
        </p:nvSpPr>
        <p:spPr>
          <a:xfrm>
            <a:off x="630936" y="502920"/>
            <a:ext cx="3419856" cy="1463040"/>
          </a:xfrm>
        </p:spPr>
        <p:txBody>
          <a:bodyPr anchor="ctr">
            <a:normAutofit/>
          </a:bodyPr>
          <a:lstStyle/>
          <a:p>
            <a:r>
              <a:rPr lang="en-US" sz="4800">
                <a:latin typeface="Gotham Black" pitchFamily="50" charset="0"/>
              </a:rPr>
              <a:t>Booj CRM</a:t>
            </a:r>
          </a:p>
        </p:txBody>
      </p:sp>
      <p:sp>
        <p:nvSpPr>
          <p:cNvPr id="1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E96509-B465-4D9E-81D5-8B85E024CFE7}"/>
              </a:ext>
            </a:extLst>
          </p:cNvPr>
          <p:cNvSpPr>
            <a:spLocks noGrp="1"/>
          </p:cNvSpPr>
          <p:nvPr>
            <p:ph idx="1"/>
          </p:nvPr>
        </p:nvSpPr>
        <p:spPr>
          <a:xfrm>
            <a:off x="4654295" y="502920"/>
            <a:ext cx="6894576" cy="1463040"/>
          </a:xfrm>
        </p:spPr>
        <p:txBody>
          <a:bodyPr anchor="ctr">
            <a:normAutofit fontScale="92500" lnSpcReduction="20000"/>
          </a:bodyPr>
          <a:lstStyle/>
          <a:p>
            <a:r>
              <a:rPr lang="en-US" sz="2000" b="0" i="0" u="none" strike="noStrike" baseline="0" dirty="0">
                <a:latin typeface="Gotham-Book" panose="02000504050000020004" pitchFamily="2" charset="0"/>
              </a:rPr>
              <a:t>The Customer Relationship Manager (CRM) is the heart of the booj Platform. The CRM provides powerful tools that enable you to organize and engage with your contacts and leads. Use booj to manage your relationships, track your production and stay on top of all your day-to-day activities.</a:t>
            </a:r>
            <a:endParaRPr lang="en-US" sz="2000" dirty="0"/>
          </a:p>
        </p:txBody>
      </p:sp>
      <p:pic>
        <p:nvPicPr>
          <p:cNvPr id="9" name="Picture 8" descr="Graphical user interface, application, Teams&#10;&#10;Description automatically generated">
            <a:extLst>
              <a:ext uri="{FF2B5EF4-FFF2-40B4-BE49-F238E27FC236}">
                <a16:creationId xmlns:a16="http://schemas.microsoft.com/office/drawing/2014/main" id="{9E0E4342-DD35-4ADA-B0D2-41CA97D6E014}"/>
              </a:ext>
            </a:extLst>
          </p:cNvPr>
          <p:cNvPicPr>
            <a:picLocks noChangeAspect="1"/>
          </p:cNvPicPr>
          <p:nvPr/>
        </p:nvPicPr>
        <p:blipFill rotWithShape="1">
          <a:blip r:embed="rId2">
            <a:extLst>
              <a:ext uri="{28A0092B-C50C-407E-A947-70E740481C1C}">
                <a14:useLocalDpi xmlns:a14="http://schemas.microsoft.com/office/drawing/2010/main" val="0"/>
              </a:ext>
            </a:extLst>
          </a:blip>
          <a:srcRect r="-604" b="15240"/>
          <a:stretch/>
        </p:blipFill>
        <p:spPr>
          <a:xfrm>
            <a:off x="1222523" y="2257333"/>
            <a:ext cx="10112551" cy="4217357"/>
          </a:xfrm>
          <a:prstGeom prst="rect">
            <a:avLst/>
          </a:prstGeom>
        </p:spPr>
      </p:pic>
    </p:spTree>
    <p:extLst>
      <p:ext uri="{BB962C8B-B14F-4D97-AF65-F5344CB8AC3E}">
        <p14:creationId xmlns:p14="http://schemas.microsoft.com/office/powerpoint/2010/main" val="228568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E4F45-D317-4A6B-8FF3-1B28F750572A}"/>
              </a:ext>
            </a:extLst>
          </p:cNvPr>
          <p:cNvSpPr>
            <a:spLocks noGrp="1"/>
          </p:cNvSpPr>
          <p:nvPr>
            <p:ph type="title"/>
          </p:nvPr>
        </p:nvSpPr>
        <p:spPr>
          <a:xfrm>
            <a:off x="630936" y="502920"/>
            <a:ext cx="3419856" cy="1463040"/>
          </a:xfrm>
        </p:spPr>
        <p:txBody>
          <a:bodyPr anchor="ctr">
            <a:normAutofit/>
          </a:bodyPr>
          <a:lstStyle/>
          <a:p>
            <a:r>
              <a:rPr lang="en-US" sz="4800">
                <a:latin typeface="Gotham Black" pitchFamily="50" charset="0"/>
              </a:rPr>
              <a:t>Booj Website</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F9AE75-74BD-490D-A13F-89E3711CDC6F}"/>
              </a:ext>
            </a:extLst>
          </p:cNvPr>
          <p:cNvSpPr>
            <a:spLocks noGrp="1"/>
          </p:cNvSpPr>
          <p:nvPr>
            <p:ph idx="1"/>
          </p:nvPr>
        </p:nvSpPr>
        <p:spPr>
          <a:xfrm>
            <a:off x="4654295" y="502920"/>
            <a:ext cx="6894576" cy="1463040"/>
          </a:xfrm>
        </p:spPr>
        <p:txBody>
          <a:bodyPr anchor="ctr">
            <a:normAutofit/>
          </a:bodyPr>
          <a:lstStyle/>
          <a:p>
            <a:r>
              <a:rPr lang="en-US" sz="2000" b="0" i="0" u="none" strike="noStrike" baseline="0">
                <a:latin typeface="Gotham-Book" panose="02000504050000020004" pitchFamily="2" charset="0"/>
              </a:rPr>
              <a:t>Booj includes a system for creating and publishing a comprehensive real estate website. Each agent, office and team can create and publish a lead-generating site to present their brand, promote their listings and emphasize their market niche</a:t>
            </a:r>
            <a:endParaRPr lang="en-US" sz="2000"/>
          </a:p>
        </p:txBody>
      </p:sp>
      <p:pic>
        <p:nvPicPr>
          <p:cNvPr id="5" name="Picture 4" descr="Graphical user interface, application, Teams&#10;&#10;Description automatically generated">
            <a:extLst>
              <a:ext uri="{FF2B5EF4-FFF2-40B4-BE49-F238E27FC236}">
                <a16:creationId xmlns:a16="http://schemas.microsoft.com/office/drawing/2014/main" id="{14CDC0A3-ADD1-4A0D-B3D4-C8F060CB8D00}"/>
              </a:ext>
            </a:extLst>
          </p:cNvPr>
          <p:cNvPicPr>
            <a:picLocks noChangeAspect="1"/>
          </p:cNvPicPr>
          <p:nvPr/>
        </p:nvPicPr>
        <p:blipFill rotWithShape="1">
          <a:blip r:embed="rId2">
            <a:extLst>
              <a:ext uri="{28A0092B-C50C-407E-A947-70E740481C1C}">
                <a14:useLocalDpi xmlns:a14="http://schemas.microsoft.com/office/drawing/2010/main" val="0"/>
              </a:ext>
            </a:extLst>
          </a:blip>
          <a:srcRect r="-456" b="4268"/>
          <a:stretch/>
        </p:blipFill>
        <p:spPr>
          <a:xfrm>
            <a:off x="1480957" y="2189336"/>
            <a:ext cx="8974606" cy="4442429"/>
          </a:xfrm>
          <a:prstGeom prst="rect">
            <a:avLst/>
          </a:prstGeom>
        </p:spPr>
      </p:pic>
    </p:spTree>
    <p:extLst>
      <p:ext uri="{BB962C8B-B14F-4D97-AF65-F5344CB8AC3E}">
        <p14:creationId xmlns:p14="http://schemas.microsoft.com/office/powerpoint/2010/main" val="221546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DAAD-BF65-48B1-BB8A-B4FA1C12AA73}"/>
              </a:ext>
            </a:extLst>
          </p:cNvPr>
          <p:cNvSpPr>
            <a:spLocks noGrp="1"/>
          </p:cNvSpPr>
          <p:nvPr>
            <p:ph type="title"/>
          </p:nvPr>
        </p:nvSpPr>
        <p:spPr>
          <a:xfrm>
            <a:off x="219364" y="226580"/>
            <a:ext cx="4546600" cy="955675"/>
          </a:xfrm>
        </p:spPr>
        <p:txBody>
          <a:bodyPr>
            <a:normAutofit fontScale="90000"/>
          </a:bodyPr>
          <a:lstStyle/>
          <a:p>
            <a:r>
              <a:rPr lang="en-US" dirty="0">
                <a:latin typeface="Gotham Black" pitchFamily="50" charset="0"/>
              </a:rPr>
              <a:t>RE/MAX Hustle</a:t>
            </a:r>
          </a:p>
        </p:txBody>
      </p:sp>
      <p:sp>
        <p:nvSpPr>
          <p:cNvPr id="3" name="Content Placeholder 2">
            <a:extLst>
              <a:ext uri="{FF2B5EF4-FFF2-40B4-BE49-F238E27FC236}">
                <a16:creationId xmlns:a16="http://schemas.microsoft.com/office/drawing/2014/main" id="{D8DB7798-E186-4DE1-AFCF-A10EAAD7C6C6}"/>
              </a:ext>
            </a:extLst>
          </p:cNvPr>
          <p:cNvSpPr>
            <a:spLocks noGrp="1"/>
          </p:cNvSpPr>
          <p:nvPr>
            <p:ph idx="1"/>
          </p:nvPr>
        </p:nvSpPr>
        <p:spPr>
          <a:xfrm>
            <a:off x="6096000" y="1276200"/>
            <a:ext cx="5532582" cy="2612309"/>
          </a:xfrm>
        </p:spPr>
        <p:txBody>
          <a:bodyPr>
            <a:normAutofit/>
          </a:bodyPr>
          <a:lstStyle/>
          <a:p>
            <a:pPr algn="l"/>
            <a:r>
              <a:rPr lang="en-US" sz="1800" b="0" i="0" u="none" strike="noStrike" baseline="0" dirty="0">
                <a:solidFill>
                  <a:srgbClr val="000000"/>
                </a:solidFill>
                <a:latin typeface="Gotham-Book" panose="02000504050000020004" pitchFamily="2" charset="0"/>
              </a:rPr>
              <a:t>Impress leads and delight your clients when you share personalized world-class video. Visit </a:t>
            </a:r>
            <a:r>
              <a:rPr lang="en-US" sz="1800" b="1" i="0" u="none" strike="noStrike" baseline="0" dirty="0">
                <a:solidFill>
                  <a:srgbClr val="DD1C2E"/>
                </a:solidFill>
                <a:latin typeface="Gotham-Bold" pitchFamily="50" charset="0"/>
              </a:rPr>
              <a:t>remaxhustle.com </a:t>
            </a:r>
            <a:r>
              <a:rPr lang="en-US" sz="1800" b="0" i="0" u="none" strike="noStrike" baseline="0" dirty="0">
                <a:solidFill>
                  <a:srgbClr val="000000"/>
                </a:solidFill>
                <a:latin typeface="Gotham-Book" panose="02000504050000020004" pitchFamily="2" charset="0"/>
              </a:rPr>
              <a:t>on your desktop or mobile device to enhance your advertising, webpages, listing presentations and more—do it all in just a few clicks, and at no additional cost to you!</a:t>
            </a:r>
            <a:endParaRPr lang="en-US" dirty="0"/>
          </a:p>
        </p:txBody>
      </p:sp>
      <p:pic>
        <p:nvPicPr>
          <p:cNvPr id="5" name="Picture 4" descr="Graphical user interface, website&#10;&#10;Description automatically generated">
            <a:extLst>
              <a:ext uri="{FF2B5EF4-FFF2-40B4-BE49-F238E27FC236}">
                <a16:creationId xmlns:a16="http://schemas.microsoft.com/office/drawing/2014/main" id="{2C1FEF75-14C5-4ACE-BC9F-3FDB48644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85" y="989873"/>
            <a:ext cx="5230642" cy="5627001"/>
          </a:xfrm>
          <a:prstGeom prst="rect">
            <a:avLst/>
          </a:prstGeom>
        </p:spPr>
      </p:pic>
    </p:spTree>
    <p:extLst>
      <p:ext uri="{BB962C8B-B14F-4D97-AF65-F5344CB8AC3E}">
        <p14:creationId xmlns:p14="http://schemas.microsoft.com/office/powerpoint/2010/main" val="253366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792B-0B36-4C7A-9DF6-DF45ECE3F785}"/>
              </a:ext>
            </a:extLst>
          </p:cNvPr>
          <p:cNvSpPr>
            <a:spLocks noGrp="1"/>
          </p:cNvSpPr>
          <p:nvPr>
            <p:ph type="title"/>
          </p:nvPr>
        </p:nvSpPr>
        <p:spPr>
          <a:xfrm>
            <a:off x="902855" y="365125"/>
            <a:ext cx="10515600" cy="1325563"/>
          </a:xfrm>
        </p:spPr>
        <p:txBody>
          <a:bodyPr/>
          <a:lstStyle/>
          <a:p>
            <a:r>
              <a:rPr lang="en-US" dirty="0">
                <a:latin typeface="Gotham Black" pitchFamily="50" charset="0"/>
              </a:rPr>
              <a:t>Megaphone</a:t>
            </a:r>
          </a:p>
        </p:txBody>
      </p:sp>
      <p:sp>
        <p:nvSpPr>
          <p:cNvPr id="3" name="Content Placeholder 2">
            <a:extLst>
              <a:ext uri="{FF2B5EF4-FFF2-40B4-BE49-F238E27FC236}">
                <a16:creationId xmlns:a16="http://schemas.microsoft.com/office/drawing/2014/main" id="{20F9A053-3DCC-48C3-9688-C20604FD4B86}"/>
              </a:ext>
            </a:extLst>
          </p:cNvPr>
          <p:cNvSpPr>
            <a:spLocks noGrp="1"/>
          </p:cNvSpPr>
          <p:nvPr>
            <p:ph idx="1"/>
          </p:nvPr>
        </p:nvSpPr>
        <p:spPr>
          <a:xfrm>
            <a:off x="4922983" y="930652"/>
            <a:ext cx="6945744" cy="1325563"/>
          </a:xfrm>
        </p:spPr>
        <p:txBody>
          <a:bodyPr>
            <a:normAutofit lnSpcReduction="10000"/>
          </a:bodyPr>
          <a:lstStyle/>
          <a:p>
            <a:pPr algn="l"/>
            <a:r>
              <a:rPr lang="en-US" sz="1800" b="0" i="0" u="none" strike="noStrike" baseline="0" dirty="0">
                <a:latin typeface="Gotham-Book" panose="02000504050000020004" pitchFamily="2" charset="0"/>
              </a:rPr>
              <a:t>Promote your business and generate leads with this unified marketing and advertising platform. Efficiently promote your brand, build marketing materials and advertise listings—through digital or print—whether at your computer or on the go.</a:t>
            </a:r>
            <a:endParaRPr lang="en-US" dirty="0"/>
          </a:p>
        </p:txBody>
      </p:sp>
      <p:pic>
        <p:nvPicPr>
          <p:cNvPr id="5" name="Picture 4" descr="Graphical user interface, application, Teams&#10;&#10;Description automatically generated">
            <a:extLst>
              <a:ext uri="{FF2B5EF4-FFF2-40B4-BE49-F238E27FC236}">
                <a16:creationId xmlns:a16="http://schemas.microsoft.com/office/drawing/2014/main" id="{677064E9-4A00-497E-AC56-FA765E2E1306}"/>
              </a:ext>
            </a:extLst>
          </p:cNvPr>
          <p:cNvPicPr>
            <a:picLocks noChangeAspect="1"/>
          </p:cNvPicPr>
          <p:nvPr/>
        </p:nvPicPr>
        <p:blipFill rotWithShape="1">
          <a:blip r:embed="rId2">
            <a:extLst>
              <a:ext uri="{28A0092B-C50C-407E-A947-70E740481C1C}">
                <a14:useLocalDpi xmlns:a14="http://schemas.microsoft.com/office/drawing/2010/main" val="0"/>
              </a:ext>
            </a:extLst>
          </a:blip>
          <a:srcRect r="-472" b="18283"/>
          <a:stretch/>
        </p:blipFill>
        <p:spPr>
          <a:xfrm>
            <a:off x="700809" y="2150454"/>
            <a:ext cx="10919691" cy="4213111"/>
          </a:xfrm>
          <a:prstGeom prst="rect">
            <a:avLst/>
          </a:prstGeom>
        </p:spPr>
      </p:pic>
    </p:spTree>
    <p:extLst>
      <p:ext uri="{BB962C8B-B14F-4D97-AF65-F5344CB8AC3E}">
        <p14:creationId xmlns:p14="http://schemas.microsoft.com/office/powerpoint/2010/main" val="109504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2586-58BB-405A-A2B4-463F9D557337}"/>
              </a:ext>
            </a:extLst>
          </p:cNvPr>
          <p:cNvSpPr>
            <a:spLocks noGrp="1"/>
          </p:cNvSpPr>
          <p:nvPr>
            <p:ph type="title"/>
          </p:nvPr>
        </p:nvSpPr>
        <p:spPr>
          <a:xfrm>
            <a:off x="256309" y="235817"/>
            <a:ext cx="3669145" cy="881784"/>
          </a:xfrm>
        </p:spPr>
        <p:txBody>
          <a:bodyPr/>
          <a:lstStyle/>
          <a:p>
            <a:r>
              <a:rPr lang="en-US" dirty="0">
                <a:latin typeface="Gotham Black" pitchFamily="50" charset="0"/>
              </a:rPr>
              <a:t>Megaphone</a:t>
            </a:r>
          </a:p>
        </p:txBody>
      </p:sp>
      <p:pic>
        <p:nvPicPr>
          <p:cNvPr id="5" name="Picture 4" descr="Graphical user interface, application&#10;&#10;Description automatically generated">
            <a:extLst>
              <a:ext uri="{FF2B5EF4-FFF2-40B4-BE49-F238E27FC236}">
                <a16:creationId xmlns:a16="http://schemas.microsoft.com/office/drawing/2014/main" id="{79CFCB7F-5593-47B6-83ED-0D992EC46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125" y="1346382"/>
            <a:ext cx="10187709" cy="5010962"/>
          </a:xfrm>
          <a:prstGeom prst="rect">
            <a:avLst/>
          </a:prstGeom>
        </p:spPr>
      </p:pic>
      <p:sp>
        <p:nvSpPr>
          <p:cNvPr id="6" name="Rectangle 5">
            <a:extLst>
              <a:ext uri="{FF2B5EF4-FFF2-40B4-BE49-F238E27FC236}">
                <a16:creationId xmlns:a16="http://schemas.microsoft.com/office/drawing/2014/main" id="{CE71393E-6BD0-456C-8388-59D09F8CA8B9}"/>
              </a:ext>
            </a:extLst>
          </p:cNvPr>
          <p:cNvSpPr/>
          <p:nvPr/>
        </p:nvSpPr>
        <p:spPr>
          <a:xfrm>
            <a:off x="2760292" y="2495372"/>
            <a:ext cx="1663927" cy="19103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353B76-09AE-491F-906D-83262023CF59}"/>
              </a:ext>
            </a:extLst>
          </p:cNvPr>
          <p:cNvSpPr txBox="1"/>
          <p:nvPr/>
        </p:nvSpPr>
        <p:spPr>
          <a:xfrm>
            <a:off x="4862557" y="235817"/>
            <a:ext cx="5452217" cy="646331"/>
          </a:xfrm>
          <a:prstGeom prst="rect">
            <a:avLst/>
          </a:prstGeom>
          <a:noFill/>
        </p:spPr>
        <p:txBody>
          <a:bodyPr wrap="square" rtlCol="0">
            <a:spAutoFit/>
          </a:bodyPr>
          <a:lstStyle/>
          <a:p>
            <a:r>
              <a:rPr lang="en-US" dirty="0">
                <a:latin typeface="Gotham-Book" panose="02000504050000020004" pitchFamily="2" charset="0"/>
              </a:rPr>
              <a:t>• Automated content: Automated content is generated for active listings</a:t>
            </a:r>
          </a:p>
        </p:txBody>
      </p:sp>
    </p:spTree>
    <p:extLst>
      <p:ext uri="{BB962C8B-B14F-4D97-AF65-F5344CB8AC3E}">
        <p14:creationId xmlns:p14="http://schemas.microsoft.com/office/powerpoint/2010/main" val="375400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2048-B321-4DC8-A365-187DE219C92F}"/>
              </a:ext>
            </a:extLst>
          </p:cNvPr>
          <p:cNvSpPr>
            <a:spLocks noGrp="1"/>
          </p:cNvSpPr>
          <p:nvPr>
            <p:ph type="title"/>
          </p:nvPr>
        </p:nvSpPr>
        <p:spPr/>
        <p:txBody>
          <a:bodyPr/>
          <a:lstStyle/>
          <a:p>
            <a:r>
              <a:rPr lang="en-US" dirty="0">
                <a:latin typeface="Gotham Black" pitchFamily="50" charset="0"/>
              </a:rPr>
              <a:t>Megaphone Automated Content</a:t>
            </a:r>
          </a:p>
        </p:txBody>
      </p:sp>
      <p:pic>
        <p:nvPicPr>
          <p:cNvPr id="5" name="Content Placeholder 4" descr="Graphical user interface, website&#10;&#10;Description automatically generated">
            <a:extLst>
              <a:ext uri="{FF2B5EF4-FFF2-40B4-BE49-F238E27FC236}">
                <a16:creationId xmlns:a16="http://schemas.microsoft.com/office/drawing/2014/main" id="{92A9FEA1-8031-4DA2-A16C-519F7D7F78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289" t="9850" r="18162" b="-474"/>
          <a:stretch/>
        </p:blipFill>
        <p:spPr>
          <a:xfrm>
            <a:off x="600363" y="1626033"/>
            <a:ext cx="5606473" cy="4621551"/>
          </a:xfrm>
        </p:spPr>
      </p:pic>
      <p:sp>
        <p:nvSpPr>
          <p:cNvPr id="6" name="TextBox 5">
            <a:extLst>
              <a:ext uri="{FF2B5EF4-FFF2-40B4-BE49-F238E27FC236}">
                <a16:creationId xmlns:a16="http://schemas.microsoft.com/office/drawing/2014/main" id="{487A3E0B-FADF-460C-B67A-A839D6C16AB1}"/>
              </a:ext>
            </a:extLst>
          </p:cNvPr>
          <p:cNvSpPr txBox="1"/>
          <p:nvPr/>
        </p:nvSpPr>
        <p:spPr>
          <a:xfrm>
            <a:off x="7407564" y="2521527"/>
            <a:ext cx="3796145" cy="646331"/>
          </a:xfrm>
          <a:prstGeom prst="rect">
            <a:avLst/>
          </a:prstGeom>
          <a:noFill/>
        </p:spPr>
        <p:txBody>
          <a:bodyPr wrap="square" rtlCol="0">
            <a:spAutoFit/>
          </a:bodyPr>
          <a:lstStyle/>
          <a:p>
            <a:r>
              <a:rPr lang="en-US" dirty="0"/>
              <a:t>• Select the listing you want to work on</a:t>
            </a:r>
          </a:p>
        </p:txBody>
      </p:sp>
      <p:sp>
        <p:nvSpPr>
          <p:cNvPr id="7" name="Rectangle 6">
            <a:extLst>
              <a:ext uri="{FF2B5EF4-FFF2-40B4-BE49-F238E27FC236}">
                <a16:creationId xmlns:a16="http://schemas.microsoft.com/office/drawing/2014/main" id="{6809C91F-599B-4D2F-8ECF-B7ACB039A538}"/>
              </a:ext>
            </a:extLst>
          </p:cNvPr>
          <p:cNvSpPr/>
          <p:nvPr/>
        </p:nvSpPr>
        <p:spPr>
          <a:xfrm>
            <a:off x="3093579" y="2752436"/>
            <a:ext cx="1432240" cy="16348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45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D7E-68F3-4515-958E-95694BEB389B}"/>
              </a:ext>
            </a:extLst>
          </p:cNvPr>
          <p:cNvSpPr>
            <a:spLocks noGrp="1"/>
          </p:cNvSpPr>
          <p:nvPr>
            <p:ph type="title"/>
          </p:nvPr>
        </p:nvSpPr>
        <p:spPr/>
        <p:txBody>
          <a:bodyPr/>
          <a:lstStyle/>
          <a:p>
            <a:r>
              <a:rPr lang="en-US" dirty="0">
                <a:latin typeface="Gotham Black" pitchFamily="50" charset="0"/>
              </a:rPr>
              <a:t>Megaphone Automated Content</a:t>
            </a:r>
          </a:p>
        </p:txBody>
      </p:sp>
      <p:pic>
        <p:nvPicPr>
          <p:cNvPr id="5" name="Content Placeholder 4" descr="Graphical user interface, application, website&#10;&#10;Description automatically generated">
            <a:extLst>
              <a:ext uri="{FF2B5EF4-FFF2-40B4-BE49-F238E27FC236}">
                <a16:creationId xmlns:a16="http://schemas.microsoft.com/office/drawing/2014/main" id="{AE94A2F6-0BF5-45AF-B01E-F313444BF3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865" t="10473" r="19761" b="-1747"/>
          <a:stretch/>
        </p:blipFill>
        <p:spPr>
          <a:xfrm>
            <a:off x="434108" y="1690688"/>
            <a:ext cx="5754256" cy="4958578"/>
          </a:xfrm>
        </p:spPr>
      </p:pic>
      <p:sp>
        <p:nvSpPr>
          <p:cNvPr id="6" name="TextBox 5">
            <a:extLst>
              <a:ext uri="{FF2B5EF4-FFF2-40B4-BE49-F238E27FC236}">
                <a16:creationId xmlns:a16="http://schemas.microsoft.com/office/drawing/2014/main" id="{F2D80B4A-718C-4F7A-9416-069929A61700}"/>
              </a:ext>
            </a:extLst>
          </p:cNvPr>
          <p:cNvSpPr txBox="1"/>
          <p:nvPr/>
        </p:nvSpPr>
        <p:spPr>
          <a:xfrm>
            <a:off x="7232073" y="1865745"/>
            <a:ext cx="3454400" cy="2585323"/>
          </a:xfrm>
          <a:prstGeom prst="rect">
            <a:avLst/>
          </a:prstGeom>
          <a:noFill/>
        </p:spPr>
        <p:txBody>
          <a:bodyPr wrap="square" rtlCol="0">
            <a:spAutoFit/>
          </a:bodyPr>
          <a:lstStyle/>
          <a:p>
            <a:r>
              <a:rPr lang="en-US" dirty="0"/>
              <a:t>• Once you select start you will be able to edit the material as you please. The information is auto populated from the MLS listing. </a:t>
            </a:r>
          </a:p>
          <a:p>
            <a:endParaRPr lang="en-US" dirty="0"/>
          </a:p>
          <a:p>
            <a:endParaRPr lang="en-US" dirty="0"/>
          </a:p>
          <a:p>
            <a:r>
              <a:rPr lang="en-US" dirty="0"/>
              <a:t>• Content will also be automatically generated for listings that have closed.</a:t>
            </a:r>
          </a:p>
        </p:txBody>
      </p:sp>
    </p:spTree>
    <p:extLst>
      <p:ext uri="{BB962C8B-B14F-4D97-AF65-F5344CB8AC3E}">
        <p14:creationId xmlns:p14="http://schemas.microsoft.com/office/powerpoint/2010/main" val="33560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671-59C2-4F13-838F-C3E81DF8E348}"/>
              </a:ext>
            </a:extLst>
          </p:cNvPr>
          <p:cNvSpPr>
            <a:spLocks noGrp="1"/>
          </p:cNvSpPr>
          <p:nvPr>
            <p:ph type="title"/>
          </p:nvPr>
        </p:nvSpPr>
        <p:spPr/>
        <p:txBody>
          <a:bodyPr/>
          <a:lstStyle/>
          <a:p>
            <a:r>
              <a:rPr lang="en-US" dirty="0">
                <a:latin typeface="Gotham Black" pitchFamily="50" charset="0"/>
              </a:rPr>
              <a:t>Megaphone </a:t>
            </a:r>
          </a:p>
        </p:txBody>
      </p:sp>
      <p:pic>
        <p:nvPicPr>
          <p:cNvPr id="5" name="Content Placeholder 4" descr="Graphical user interface, application, Word&#10;&#10;Description automatically generated">
            <a:extLst>
              <a:ext uri="{FF2B5EF4-FFF2-40B4-BE49-F238E27FC236}">
                <a16:creationId xmlns:a16="http://schemas.microsoft.com/office/drawing/2014/main" id="{20D1E822-6AD3-46CD-9D9A-790598180A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87" t="10474" r="15852" b="1436"/>
          <a:stretch/>
        </p:blipFill>
        <p:spPr>
          <a:xfrm>
            <a:off x="766618" y="1690687"/>
            <a:ext cx="6659418" cy="4568031"/>
          </a:xfrm>
        </p:spPr>
      </p:pic>
      <p:sp>
        <p:nvSpPr>
          <p:cNvPr id="6" name="Rectangle 5">
            <a:extLst>
              <a:ext uri="{FF2B5EF4-FFF2-40B4-BE49-F238E27FC236}">
                <a16:creationId xmlns:a16="http://schemas.microsoft.com/office/drawing/2014/main" id="{C6C28E76-0EA1-41D0-AD83-9BB4AEF69F55}"/>
              </a:ext>
            </a:extLst>
          </p:cNvPr>
          <p:cNvSpPr/>
          <p:nvPr/>
        </p:nvSpPr>
        <p:spPr>
          <a:xfrm>
            <a:off x="4645891" y="2826327"/>
            <a:ext cx="1357745" cy="16348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72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780-8647-4365-AB7E-0EF9C35C53B0}"/>
              </a:ext>
            </a:extLst>
          </p:cNvPr>
          <p:cNvSpPr>
            <a:spLocks noGrp="1"/>
          </p:cNvSpPr>
          <p:nvPr>
            <p:ph type="title"/>
          </p:nvPr>
        </p:nvSpPr>
        <p:spPr/>
        <p:txBody>
          <a:bodyPr/>
          <a:lstStyle/>
          <a:p>
            <a:r>
              <a:rPr lang="en-US" dirty="0">
                <a:latin typeface="Gotham Black" pitchFamily="50" charset="0"/>
              </a:rPr>
              <a:t>Megaphone</a:t>
            </a:r>
          </a:p>
        </p:txBody>
      </p:sp>
      <p:pic>
        <p:nvPicPr>
          <p:cNvPr id="5" name="Content Placeholder 4" descr="Graphical user interface&#10;&#10;Description automatically generated">
            <a:extLst>
              <a:ext uri="{FF2B5EF4-FFF2-40B4-BE49-F238E27FC236}">
                <a16:creationId xmlns:a16="http://schemas.microsoft.com/office/drawing/2014/main" id="{737C2E6E-5D37-4121-A290-41903D1F5D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1" t="15607" r="621" b="10742"/>
          <a:stretch/>
        </p:blipFill>
        <p:spPr>
          <a:xfrm>
            <a:off x="592325" y="1985818"/>
            <a:ext cx="10315820" cy="4126607"/>
          </a:xfrm>
        </p:spPr>
      </p:pic>
      <p:sp>
        <p:nvSpPr>
          <p:cNvPr id="6" name="Rectangle 5">
            <a:extLst>
              <a:ext uri="{FF2B5EF4-FFF2-40B4-BE49-F238E27FC236}">
                <a16:creationId xmlns:a16="http://schemas.microsoft.com/office/drawing/2014/main" id="{BCF207ED-D8FB-4BE9-AB80-31683F332DD9}"/>
              </a:ext>
            </a:extLst>
          </p:cNvPr>
          <p:cNvSpPr/>
          <p:nvPr/>
        </p:nvSpPr>
        <p:spPr>
          <a:xfrm>
            <a:off x="2931207" y="2666288"/>
            <a:ext cx="994249" cy="18133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64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EF7B-4077-4BE6-BD3E-7CDBE174EE73}"/>
              </a:ext>
            </a:extLst>
          </p:cNvPr>
          <p:cNvSpPr>
            <a:spLocks noGrp="1"/>
          </p:cNvSpPr>
          <p:nvPr>
            <p:ph type="title"/>
          </p:nvPr>
        </p:nvSpPr>
        <p:spPr/>
        <p:txBody>
          <a:bodyPr/>
          <a:lstStyle/>
          <a:p>
            <a:r>
              <a:rPr lang="en-US" dirty="0">
                <a:latin typeface="Gotham Black" pitchFamily="50" charset="0"/>
              </a:rPr>
              <a:t>Megaphone</a:t>
            </a:r>
          </a:p>
        </p:txBody>
      </p:sp>
      <p:pic>
        <p:nvPicPr>
          <p:cNvPr id="5" name="Content Placeholder 4" descr="Graphical user interface, text, application&#10;&#10;Description automatically generated">
            <a:extLst>
              <a:ext uri="{FF2B5EF4-FFF2-40B4-BE49-F238E27FC236}">
                <a16:creationId xmlns:a16="http://schemas.microsoft.com/office/drawing/2014/main" id="{EBFFD68E-CFB8-4BE6-B065-449DB0B4CC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229" t="15565" r="-690" b="15"/>
          <a:stretch/>
        </p:blipFill>
        <p:spPr>
          <a:xfrm>
            <a:off x="838199" y="1884218"/>
            <a:ext cx="8444345" cy="4626543"/>
          </a:xfrm>
        </p:spPr>
      </p:pic>
      <p:sp>
        <p:nvSpPr>
          <p:cNvPr id="6" name="Rectangle 5">
            <a:extLst>
              <a:ext uri="{FF2B5EF4-FFF2-40B4-BE49-F238E27FC236}">
                <a16:creationId xmlns:a16="http://schemas.microsoft.com/office/drawing/2014/main" id="{40C2FEA5-89E7-49CF-B9ED-AED3F4F048C8}"/>
              </a:ext>
            </a:extLst>
          </p:cNvPr>
          <p:cNvSpPr/>
          <p:nvPr/>
        </p:nvSpPr>
        <p:spPr>
          <a:xfrm>
            <a:off x="1972612" y="2537497"/>
            <a:ext cx="803563" cy="581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2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7332-9338-438B-A36F-EBE252E1E275}"/>
              </a:ext>
            </a:extLst>
          </p:cNvPr>
          <p:cNvSpPr>
            <a:spLocks noGrp="1"/>
          </p:cNvSpPr>
          <p:nvPr>
            <p:ph type="title"/>
          </p:nvPr>
        </p:nvSpPr>
        <p:spPr/>
        <p:txBody>
          <a:bodyPr/>
          <a:lstStyle/>
          <a:p>
            <a:r>
              <a:rPr lang="en-US" dirty="0">
                <a:latin typeface="Gotham Black" pitchFamily="50" charset="0"/>
              </a:rPr>
              <a:t>Megaphone</a:t>
            </a:r>
          </a:p>
        </p:txBody>
      </p:sp>
      <p:pic>
        <p:nvPicPr>
          <p:cNvPr id="5" name="Content Placeholder 4" descr="Graphical user interface, text, application&#10;&#10;Description automatically generated">
            <a:extLst>
              <a:ext uri="{FF2B5EF4-FFF2-40B4-BE49-F238E27FC236}">
                <a16:creationId xmlns:a16="http://schemas.microsoft.com/office/drawing/2014/main" id="{233A8412-A920-4B82-B19B-321EBAF8F1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180" t="16031" r="11031" b="-44"/>
          <a:stretch/>
        </p:blipFill>
        <p:spPr>
          <a:xfrm>
            <a:off x="2438400" y="1528318"/>
            <a:ext cx="8041851" cy="5097755"/>
          </a:xfrm>
        </p:spPr>
      </p:pic>
      <p:sp>
        <p:nvSpPr>
          <p:cNvPr id="6" name="Rectangle 5">
            <a:extLst>
              <a:ext uri="{FF2B5EF4-FFF2-40B4-BE49-F238E27FC236}">
                <a16:creationId xmlns:a16="http://schemas.microsoft.com/office/drawing/2014/main" id="{0A67C5EE-636A-4244-A8AD-23CBDCDBE896}"/>
              </a:ext>
            </a:extLst>
          </p:cNvPr>
          <p:cNvSpPr/>
          <p:nvPr/>
        </p:nvSpPr>
        <p:spPr>
          <a:xfrm>
            <a:off x="4831222" y="5329682"/>
            <a:ext cx="868218" cy="74814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78806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FF0000"/>
      </a:accent1>
      <a:accent2>
        <a:srgbClr val="44546A"/>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365</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Gotham Black</vt:lpstr>
      <vt:lpstr>Gotham-Bold</vt:lpstr>
      <vt:lpstr>Gotham-Book</vt:lpstr>
      <vt:lpstr>Gotham-Medium</vt:lpstr>
      <vt:lpstr>Office Theme</vt:lpstr>
      <vt:lpstr>PowerPoint Presentation</vt:lpstr>
      <vt:lpstr>Megaphone</vt:lpstr>
      <vt:lpstr>Megaphone</vt:lpstr>
      <vt:lpstr>Megaphone Automated Content</vt:lpstr>
      <vt:lpstr>Megaphone Automated Content</vt:lpstr>
      <vt:lpstr>Megaphone </vt:lpstr>
      <vt:lpstr>Megaphone</vt:lpstr>
      <vt:lpstr>Megaphone</vt:lpstr>
      <vt:lpstr>Megaphone</vt:lpstr>
      <vt:lpstr>Megaphone</vt:lpstr>
      <vt:lpstr>Booj CRM</vt:lpstr>
      <vt:lpstr>Booj Website</vt:lpstr>
      <vt:lpstr>RE/MAX Hustle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Wright</dc:creator>
  <cp:lastModifiedBy>Olivia Wright</cp:lastModifiedBy>
  <cp:revision>3</cp:revision>
  <dcterms:created xsi:type="dcterms:W3CDTF">2022-04-28T18:28:53Z</dcterms:created>
  <dcterms:modified xsi:type="dcterms:W3CDTF">2022-05-02T19:45:02Z</dcterms:modified>
</cp:coreProperties>
</file>